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0" r:id="rId2"/>
  </p:sldMasterIdLst>
  <p:notesMasterIdLst>
    <p:notesMasterId r:id="rId20"/>
  </p:notesMasterIdLst>
  <p:handoutMasterIdLst>
    <p:handoutMasterId r:id="rId21"/>
  </p:handoutMasterIdLst>
  <p:sldIdLst>
    <p:sldId id="570" r:id="rId3"/>
    <p:sldId id="551" r:id="rId4"/>
    <p:sldId id="523" r:id="rId5"/>
    <p:sldId id="568" r:id="rId6"/>
    <p:sldId id="556" r:id="rId7"/>
    <p:sldId id="546" r:id="rId8"/>
    <p:sldId id="561" r:id="rId9"/>
    <p:sldId id="562" r:id="rId10"/>
    <p:sldId id="563" r:id="rId11"/>
    <p:sldId id="558" r:id="rId12"/>
    <p:sldId id="564" r:id="rId13"/>
    <p:sldId id="565" r:id="rId14"/>
    <p:sldId id="566" r:id="rId15"/>
    <p:sldId id="559" r:id="rId16"/>
    <p:sldId id="567" r:id="rId17"/>
    <p:sldId id="569" r:id="rId18"/>
    <p:sldId id="54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ddíl bez názvu" id="{875F6A95-A59C-438D-B005-404AB702DB71}">
          <p14:sldIdLst>
            <p14:sldId id="570"/>
            <p14:sldId id="551"/>
            <p14:sldId id="523"/>
            <p14:sldId id="568"/>
            <p14:sldId id="556"/>
            <p14:sldId id="546"/>
            <p14:sldId id="561"/>
            <p14:sldId id="562"/>
            <p14:sldId id="563"/>
            <p14:sldId id="558"/>
            <p14:sldId id="564"/>
            <p14:sldId id="565"/>
            <p14:sldId id="566"/>
            <p14:sldId id="559"/>
            <p14:sldId id="567"/>
            <p14:sldId id="569"/>
            <p14:sldId id="5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Mužila" initials="MM" lastIdx="1" clrIdx="0">
    <p:extLst>
      <p:ext uri="{19B8F6BF-5375-455C-9EA6-DF929625EA0E}">
        <p15:presenceInfo xmlns:p15="http://schemas.microsoft.com/office/powerpoint/2012/main" userId="6ded5a5ef9065d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EE1CC4C-347A-4512-A0D0-3426932EEE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4F038F-E0F6-416E-84DE-73732455B3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3DF5F-1A20-49B1-811A-5E4DF79F6055}" type="datetime1">
              <a:rPr lang="cs-CZ" smtClean="0"/>
              <a:t>7. 2. 2022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57E88F-04DF-433D-BD32-B307AA8894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4E5154-C7FF-46AD-A636-107B946BE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CBEA1-0CCC-4565-A24B-931561A26A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71306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CDDC7-0935-4298-9DF9-AB2BFA314256}" type="datetime1">
              <a:rPr lang="cs-CZ" smtClean="0"/>
              <a:t>7. 2. 2022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7262E-0E08-409B-B119-9ACE0B051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85822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bg>
      <p:bgPr>
        <a:blipFill dpi="0" rotWithShape="1">
          <a:blip r:embed="rId2" cstate="email">
            <a:alphaModFix amt="9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26B81A-6A6B-4AC3-9C8E-893F71A1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77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ysClr val="windowText" lastClr="000000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1181B3A-EB6E-44C8-9805-4BE4492F8B3B}"/>
              </a:ext>
            </a:extLst>
          </p:cNvPr>
          <p:cNvSpPr/>
          <p:nvPr userDrawn="1"/>
        </p:nvSpPr>
        <p:spPr>
          <a:xfrm>
            <a:off x="0" y="3"/>
            <a:ext cx="12192000" cy="88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DA5B9B-0B2F-46A0-AFA4-77EA18EF7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DD55202C-127A-4779-9673-DC746198A26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88217" y="658813"/>
            <a:ext cx="12192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8843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242664-AFEC-4DCB-8FC4-1D282522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4B5D61-CEF0-4A99-9C6E-18BB2B64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Private and confidentail material of SAKO Brno, a.s.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93D41-6089-465E-920A-0DBB1459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4CD57F-2137-4101-80CF-0804AD1989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721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ABCE30-E58D-443C-BD35-9D9A99A2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537321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97966A3-0CEB-4D9D-AAF8-D4B065C30DAB}"/>
              </a:ext>
            </a:extLst>
          </p:cNvPr>
          <p:cNvSpPr/>
          <p:nvPr userDrawn="1"/>
        </p:nvSpPr>
        <p:spPr>
          <a:xfrm>
            <a:off x="0" y="3"/>
            <a:ext cx="12192000" cy="88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EF737ED-37BC-4442-ACDB-998857DF9316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noProof="0" dirty="0">
                <a:solidFill>
                  <a:schemeClr val="tx2"/>
                </a:solidFill>
              </a:rPr>
              <a:t>WASTE INCINERATION LINE EXTENSION</a:t>
            </a:r>
            <a:endParaRPr lang="en-US" sz="2400" b="1" noProof="0" dirty="0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F4AA67-763F-4E0A-8FF7-43FB704E6E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8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lastní rozložení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F4B51-EE34-4174-861A-242098329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550335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52467A2-398C-4AFF-8AE4-E2E8368041B6}"/>
              </a:ext>
            </a:extLst>
          </p:cNvPr>
          <p:cNvSpPr/>
          <p:nvPr userDrawn="1"/>
        </p:nvSpPr>
        <p:spPr>
          <a:xfrm>
            <a:off x="0" y="3"/>
            <a:ext cx="12192000" cy="88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0CF701-A477-42FF-90E5-EB1047004E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3388BB2-9258-415F-AA66-185E6B0AFCD1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 err="1">
                <a:solidFill>
                  <a:schemeClr val="tx2"/>
                </a:solidFill>
              </a:rPr>
              <a:t>ModF</a:t>
            </a:r>
            <a:r>
              <a:rPr lang="en-US" sz="2400" b="1" noProof="0" dirty="0">
                <a:solidFill>
                  <a:schemeClr val="tx2"/>
                </a:solidFill>
              </a:rPr>
              <a:t> – HEAT č. 2/2021 - ModF-HEAT-HS_3</a:t>
            </a:r>
          </a:p>
        </p:txBody>
      </p:sp>
    </p:spTree>
    <p:extLst>
      <p:ext uri="{BB962C8B-B14F-4D97-AF65-F5344CB8AC3E}">
        <p14:creationId xmlns:p14="http://schemas.microsoft.com/office/powerpoint/2010/main" val="3339359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613D0-F371-4028-941A-8A2C0C35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501317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45C120D-ADEC-45AA-9976-A483F114A8D6}"/>
              </a:ext>
            </a:extLst>
          </p:cNvPr>
          <p:cNvSpPr/>
          <p:nvPr userDrawn="1"/>
        </p:nvSpPr>
        <p:spPr>
          <a:xfrm>
            <a:off x="0" y="3"/>
            <a:ext cx="12192000" cy="88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A222D23-FF1C-4C50-B3DD-1B518D130969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noProof="0" dirty="0">
                <a:solidFill>
                  <a:schemeClr val="tx2"/>
                </a:solidFill>
              </a:rPr>
              <a:t>WASTE INCINERATION LINE EXTENSION</a:t>
            </a:r>
            <a:endParaRPr lang="en-US" sz="2400" b="1" noProof="0" dirty="0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89D176-198D-441A-9962-79622820F6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3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76F2F-C521-439A-B5B7-E9F93724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715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4542537-FBBD-40E2-89E3-063D7D58E143}"/>
              </a:ext>
            </a:extLst>
          </p:cNvPr>
          <p:cNvSpPr/>
          <p:nvPr userDrawn="1"/>
        </p:nvSpPr>
        <p:spPr>
          <a:xfrm>
            <a:off x="0" y="3"/>
            <a:ext cx="12192000" cy="88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3C7299-3D65-467C-A82B-680D37FE2D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184654A-1F28-46F0-9EC7-74D00B50AC9C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 err="1">
                <a:solidFill>
                  <a:schemeClr val="tx2"/>
                </a:solidFill>
              </a:rPr>
              <a:t>ModF</a:t>
            </a:r>
            <a:r>
              <a:rPr lang="en-US" sz="2400" b="1" noProof="0" dirty="0">
                <a:solidFill>
                  <a:schemeClr val="tx2"/>
                </a:solidFill>
              </a:rPr>
              <a:t> – HEAT č. 2/2021 - ModF-HEAT-HS_3</a:t>
            </a:r>
          </a:p>
        </p:txBody>
      </p:sp>
    </p:spTree>
    <p:extLst>
      <p:ext uri="{BB962C8B-B14F-4D97-AF65-F5344CB8AC3E}">
        <p14:creationId xmlns:p14="http://schemas.microsoft.com/office/powerpoint/2010/main" val="1165744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BB45-ED2A-4F02-90DC-FAA210053E85}" type="datetimeFigureOut">
              <a:rPr lang="cs-CZ"/>
              <a:pPr>
                <a:defRPr/>
              </a:pPr>
              <a:t>7. 2. 2022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D031-A0B1-40C7-914B-F73083C2BF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654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va obsa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2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bg>
      <p:bgPr>
        <a:blipFill dpi="0" rotWithShape="1">
          <a:blip r:embed="rId2" cstate="email">
            <a:alphaModFix amt="9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99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013824"/>
            <a:ext cx="10972800" cy="68698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algn="l">
              <a:defRPr sz="28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2060848"/>
            <a:ext cx="10972800" cy="406531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2000"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452E89-52C2-4782-A7B4-A54A371C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776" y="6448254"/>
            <a:ext cx="4224469" cy="365125"/>
          </a:xfrm>
          <a:prstGeom prst="rect">
            <a:avLst/>
          </a:prstGeom>
        </p:spPr>
        <p:txBody>
          <a:bodyPr anchor="b"/>
          <a:lstStyle>
            <a:lvl1pPr>
              <a:defRPr sz="800" b="1"/>
            </a:lvl1pPr>
          </a:lstStyle>
          <a:p>
            <a:pPr algn="ctr">
              <a:defRPr/>
            </a:pPr>
            <a:r>
              <a:rPr lang="en-US" dirty="0"/>
              <a:t>Private and </a:t>
            </a:r>
            <a:r>
              <a:rPr lang="en-US" dirty="0" err="1"/>
              <a:t>confidentail</a:t>
            </a:r>
            <a:r>
              <a:rPr lang="en-US" dirty="0"/>
              <a:t> material of SAKO Brno, </a:t>
            </a:r>
            <a:r>
              <a:rPr lang="en-US" sz="900" dirty="0" err="1"/>
              <a:t>a.s</a:t>
            </a:r>
            <a:r>
              <a:rPr lang="en-US" sz="700" dirty="0" err="1"/>
              <a:t>.</a:t>
            </a:r>
            <a:endParaRPr lang="en-US" sz="70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375A3A-7FD5-4C66-AA68-DA88B1CF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363" y="6448254"/>
            <a:ext cx="2844800" cy="365125"/>
          </a:xfrm>
          <a:prstGeom prst="rect">
            <a:avLst/>
          </a:prstGeom>
        </p:spPr>
        <p:txBody>
          <a:bodyPr anchor="b"/>
          <a:lstStyle>
            <a:lvl1pPr algn="r">
              <a:defRPr sz="1100" b="0"/>
            </a:lvl1pPr>
          </a:lstStyle>
          <a:p>
            <a:fld id="{53B0502E-6017-448F-89FA-FB0B498ECB3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03382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21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013824"/>
            <a:ext cx="10972800" cy="68698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algn="l">
              <a:defRPr sz="28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2060848"/>
            <a:ext cx="10972800" cy="4065316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2000"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452E89-52C2-4782-A7B4-A54A371C6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776" y="6448254"/>
            <a:ext cx="4224469" cy="365125"/>
          </a:xfrm>
          <a:prstGeom prst="rect">
            <a:avLst/>
          </a:prstGeom>
        </p:spPr>
        <p:txBody>
          <a:bodyPr anchor="b"/>
          <a:lstStyle>
            <a:lvl1pPr>
              <a:defRPr sz="800" b="1"/>
            </a:lvl1pPr>
          </a:lstStyle>
          <a:p>
            <a:pPr algn="ctr">
              <a:defRPr/>
            </a:pPr>
            <a:r>
              <a:rPr lang="en-US" dirty="0"/>
              <a:t>Private and </a:t>
            </a:r>
            <a:r>
              <a:rPr lang="en-US" dirty="0" err="1"/>
              <a:t>confidentail</a:t>
            </a:r>
            <a:r>
              <a:rPr lang="en-US" dirty="0"/>
              <a:t> material of SAKO Brno, </a:t>
            </a:r>
            <a:r>
              <a:rPr lang="en-US" sz="900" dirty="0" err="1"/>
              <a:t>a.s</a:t>
            </a:r>
            <a:r>
              <a:rPr lang="en-US" sz="700" dirty="0" err="1"/>
              <a:t>.</a:t>
            </a:r>
            <a:endParaRPr lang="en-US" sz="70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375A3A-7FD5-4C66-AA68-DA88B1CF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363" y="6448254"/>
            <a:ext cx="2844800" cy="365125"/>
          </a:xfrm>
          <a:prstGeom prst="rect">
            <a:avLst/>
          </a:prstGeom>
        </p:spPr>
        <p:txBody>
          <a:bodyPr anchor="b"/>
          <a:lstStyle>
            <a:lvl1pPr algn="r">
              <a:defRPr sz="1100" b="0"/>
            </a:lvl1pPr>
          </a:lstStyle>
          <a:p>
            <a:fld id="{53B0502E-6017-448F-89FA-FB0B498ECB3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8454A90-4506-4703-AAFC-EFE5F6903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A09D3ED-5D61-4C81-83C6-B0847308C6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8800" y="588963"/>
            <a:ext cx="12192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63840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694CA1E-8356-4953-9F00-F3E554A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3824"/>
            <a:ext cx="10972800" cy="68698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algn="l">
              <a:defRPr sz="28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9EEAB6A-5722-4512-A152-CF3D5BBDB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14" name="Zástupný symbol pro zápatí 4">
            <a:extLst>
              <a:ext uri="{FF2B5EF4-FFF2-40B4-BE49-F238E27FC236}">
                <a16:creationId xmlns:a16="http://schemas.microsoft.com/office/drawing/2014/main" id="{535F4C04-391C-40D4-9D1E-C76B1CA9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776" y="6448254"/>
            <a:ext cx="4224469" cy="365125"/>
          </a:xfrm>
          <a:prstGeom prst="rect">
            <a:avLst/>
          </a:prstGeom>
        </p:spPr>
        <p:txBody>
          <a:bodyPr anchor="b"/>
          <a:lstStyle>
            <a:lvl1pPr>
              <a:defRPr sz="800" b="1"/>
            </a:lvl1pPr>
          </a:lstStyle>
          <a:p>
            <a:pPr algn="ctr">
              <a:defRPr/>
            </a:pPr>
            <a:r>
              <a:rPr lang="en-US" dirty="0"/>
              <a:t>Private and </a:t>
            </a:r>
            <a:r>
              <a:rPr lang="en-US" dirty="0" err="1"/>
              <a:t>confidentail</a:t>
            </a:r>
            <a:r>
              <a:rPr lang="en-US" dirty="0"/>
              <a:t> material of SAKO Brno, </a:t>
            </a:r>
            <a:r>
              <a:rPr lang="en-US" sz="900" dirty="0" err="1"/>
              <a:t>a.s</a:t>
            </a:r>
            <a:r>
              <a:rPr lang="en-US" sz="700" dirty="0" err="1"/>
              <a:t>.</a:t>
            </a:r>
            <a:endParaRPr lang="en-US" sz="700" dirty="0"/>
          </a:p>
        </p:txBody>
      </p:sp>
      <p:sp>
        <p:nvSpPr>
          <p:cNvPr id="15" name="Zástupný symbol pro číslo snímku 5">
            <a:extLst>
              <a:ext uri="{FF2B5EF4-FFF2-40B4-BE49-F238E27FC236}">
                <a16:creationId xmlns:a16="http://schemas.microsoft.com/office/drawing/2014/main" id="{BB304B46-6D29-4865-B56B-283EBB6B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363" y="6448254"/>
            <a:ext cx="2844800" cy="365125"/>
          </a:xfrm>
          <a:prstGeom prst="rect">
            <a:avLst/>
          </a:prstGeom>
        </p:spPr>
        <p:txBody>
          <a:bodyPr anchor="b"/>
          <a:lstStyle>
            <a:lvl1pPr algn="r">
              <a:defRPr sz="1100" b="0"/>
            </a:lvl1pPr>
          </a:lstStyle>
          <a:p>
            <a:fld id="{53B0502E-6017-448F-89FA-FB0B498ECB3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F01A455-20A1-4065-AE87-B247568DB9D1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 err="1">
                <a:solidFill>
                  <a:schemeClr val="tx2"/>
                </a:solidFill>
              </a:rPr>
              <a:t>ModF</a:t>
            </a:r>
            <a:r>
              <a:rPr lang="en-US" sz="2400" b="1" noProof="0" dirty="0">
                <a:solidFill>
                  <a:schemeClr val="tx2"/>
                </a:solidFill>
              </a:rPr>
              <a:t> – HEAT č. 2/2021 - ModF-HEAT-HS_3</a:t>
            </a:r>
          </a:p>
        </p:txBody>
      </p:sp>
    </p:spTree>
    <p:extLst>
      <p:ext uri="{BB962C8B-B14F-4D97-AF65-F5344CB8AC3E}">
        <p14:creationId xmlns:p14="http://schemas.microsoft.com/office/powerpoint/2010/main" val="2582074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235D4472-CA03-4147-B241-C13951A67D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13" name="Zástupný symbol pro zápatí 4">
            <a:extLst>
              <a:ext uri="{FF2B5EF4-FFF2-40B4-BE49-F238E27FC236}">
                <a16:creationId xmlns:a16="http://schemas.microsoft.com/office/drawing/2014/main" id="{B2C4A308-3E7D-45DE-B024-D23A5A0D3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776" y="6448254"/>
            <a:ext cx="4224469" cy="365125"/>
          </a:xfrm>
          <a:prstGeom prst="rect">
            <a:avLst/>
          </a:prstGeom>
        </p:spPr>
        <p:txBody>
          <a:bodyPr anchor="b"/>
          <a:lstStyle>
            <a:lvl1pPr>
              <a:defRPr sz="800" b="1"/>
            </a:lvl1pPr>
          </a:lstStyle>
          <a:p>
            <a:pPr algn="ctr">
              <a:defRPr/>
            </a:pPr>
            <a:r>
              <a:rPr lang="en-US" dirty="0"/>
              <a:t>Private and </a:t>
            </a:r>
            <a:r>
              <a:rPr lang="en-US" dirty="0" err="1"/>
              <a:t>confidentail</a:t>
            </a:r>
            <a:r>
              <a:rPr lang="en-US" dirty="0"/>
              <a:t> material of SAKO Brno, </a:t>
            </a:r>
            <a:r>
              <a:rPr lang="en-US" sz="900" dirty="0" err="1"/>
              <a:t>a.s</a:t>
            </a:r>
            <a:r>
              <a:rPr lang="en-US" sz="700" dirty="0" err="1"/>
              <a:t>.</a:t>
            </a:r>
            <a:endParaRPr lang="en-US" sz="700" dirty="0"/>
          </a:p>
        </p:txBody>
      </p:sp>
      <p:sp>
        <p:nvSpPr>
          <p:cNvPr id="14" name="Zástupný symbol pro číslo snímku 5">
            <a:extLst>
              <a:ext uri="{FF2B5EF4-FFF2-40B4-BE49-F238E27FC236}">
                <a16:creationId xmlns:a16="http://schemas.microsoft.com/office/drawing/2014/main" id="{867AA017-35FA-46FD-98A4-2B44BC94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363" y="6448254"/>
            <a:ext cx="2844800" cy="365125"/>
          </a:xfrm>
          <a:prstGeom prst="rect">
            <a:avLst/>
          </a:prstGeom>
        </p:spPr>
        <p:txBody>
          <a:bodyPr anchor="b"/>
          <a:lstStyle>
            <a:lvl1pPr algn="r">
              <a:defRPr sz="1100" b="0"/>
            </a:lvl1pPr>
          </a:lstStyle>
          <a:p>
            <a:fld id="{53B0502E-6017-448F-89FA-FB0B498ECB3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8182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A694816-3724-464D-95D0-B831BAFC173D}"/>
              </a:ext>
            </a:extLst>
          </p:cNvPr>
          <p:cNvSpPr/>
          <p:nvPr userDrawn="1"/>
        </p:nvSpPr>
        <p:spPr>
          <a:xfrm>
            <a:off x="1239028" y="4327910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 </a:t>
            </a:r>
          </a:p>
          <a:p>
            <a:r>
              <a:rPr lang="cs-CZ" sz="1100" b="1" dirty="0"/>
              <a:t>SAKO Brno, a.s.</a:t>
            </a:r>
          </a:p>
          <a:p>
            <a:r>
              <a:rPr lang="cs-CZ" sz="1100" dirty="0"/>
              <a:t>Jedovnická 2, 628 00 Brno, Česká republika</a:t>
            </a:r>
          </a:p>
          <a:p>
            <a:r>
              <a:rPr lang="cs-CZ" sz="1100" dirty="0"/>
              <a:t>tel.:       +420 548 138 217 </a:t>
            </a:r>
          </a:p>
          <a:p>
            <a:r>
              <a:rPr lang="cs-CZ" sz="1100" dirty="0"/>
              <a:t>mobil:   +420 603 140 618</a:t>
            </a:r>
          </a:p>
          <a:p>
            <a:r>
              <a:rPr lang="cs-CZ" sz="1100" dirty="0"/>
              <a:t>e-mail: reditelstvi@sako.cz, www.sako.cz 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8E30AA7-4FDD-4409-9FFC-F1FBF65A2180}"/>
              </a:ext>
            </a:extLst>
          </p:cNvPr>
          <p:cNvSpPr/>
          <p:nvPr userDrawn="1"/>
        </p:nvSpPr>
        <p:spPr>
          <a:xfrm>
            <a:off x="1239028" y="5733256"/>
            <a:ext cx="9697077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Tento dokument obsahuje informace důvěrného charakteru a nemůže být jakkoliv použit bez písemného souhlasu společnosti SAKO Brno, a.s</a:t>
            </a:r>
            <a:r>
              <a:rPr kumimoji="0" lang="cs-CZ" sz="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98D5792-5EE4-42C5-A7B9-D4A218382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33" y="498346"/>
            <a:ext cx="12192000" cy="35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96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711BE47-0C37-4E67-879A-B938272AE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9719984-1C26-4D83-88E0-3EE842D8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Private and confidentail material of SAKO Brno, a.s.</a:t>
            </a: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24B8860-452F-4DA4-91B9-92AC1C62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9C97C9-79B9-49C7-90F5-BA2C34ACBA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7574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C6AEDBF-7651-462E-9E38-5587ECD6A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3674EAE-7884-4ECF-874F-4E5A9DB54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Private and confidentail material of SAKO Brno, a.s.</a:t>
            </a: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C2B4A2D-BFB0-4A97-9B55-64AB61A2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4B339-A9ED-4C97-A5BC-6D7A376D0A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3875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17414E-D88E-4B2C-BFEA-AE694F45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FA9C8B-8EB9-4CF7-B869-FFE31DB27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Private and confidentail material of SAKO Brno, a.s.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26D30C-4CD7-471A-A798-763F2955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C7B1D9C-F1DB-4DD9-B353-CDA9E186D4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309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242664-AFEC-4DCB-8FC4-1D282522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4B5D61-CEF0-4A99-9C6E-18BB2B64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Private and confidentail material of SAKO Brno, a.s.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93D41-6089-465E-920A-0DBB1459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4CD57F-2137-4101-80CF-0804AD1989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8225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ABCE30-E58D-443C-BD35-9D9A99A2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537321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97966A3-0CEB-4D9D-AAF8-D4B065C30DAB}"/>
              </a:ext>
            </a:extLst>
          </p:cNvPr>
          <p:cNvSpPr/>
          <p:nvPr userDrawn="1"/>
        </p:nvSpPr>
        <p:spPr>
          <a:xfrm>
            <a:off x="0" y="3"/>
            <a:ext cx="12192000" cy="88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EF737ED-37BC-4442-ACDB-998857DF9316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noProof="0" dirty="0">
                <a:solidFill>
                  <a:schemeClr val="tx2"/>
                </a:solidFill>
              </a:rPr>
              <a:t>WASTE INCINERATION LINE EXTENSION</a:t>
            </a:r>
            <a:endParaRPr lang="en-US" sz="2400" b="1" noProof="0" dirty="0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F4AA67-763F-4E0A-8FF7-43FB704E6E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2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lastní rozložení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F4B51-EE34-4174-861A-242098329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550335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52467A2-398C-4AFF-8AE4-E2E8368041B6}"/>
              </a:ext>
            </a:extLst>
          </p:cNvPr>
          <p:cNvSpPr/>
          <p:nvPr userDrawn="1"/>
        </p:nvSpPr>
        <p:spPr>
          <a:xfrm>
            <a:off x="0" y="3"/>
            <a:ext cx="12192000" cy="88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0CF701-A477-42FF-90E5-EB1047004E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3388BB2-9258-415F-AA66-185E6B0AFCD1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 err="1">
                <a:solidFill>
                  <a:schemeClr val="tx2"/>
                </a:solidFill>
              </a:rPr>
              <a:t>ModF</a:t>
            </a:r>
            <a:r>
              <a:rPr lang="en-US" sz="2400" b="1" noProof="0" dirty="0">
                <a:solidFill>
                  <a:schemeClr val="tx2"/>
                </a:solidFill>
              </a:rPr>
              <a:t> – HEAT č. 2/2021 - ModF-HEAT-HS_3</a:t>
            </a:r>
          </a:p>
        </p:txBody>
      </p:sp>
    </p:spTree>
    <p:extLst>
      <p:ext uri="{BB962C8B-B14F-4D97-AF65-F5344CB8AC3E}">
        <p14:creationId xmlns:p14="http://schemas.microsoft.com/office/powerpoint/2010/main" val="2443577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613D0-F371-4028-941A-8A2C0C35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501317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45C120D-ADEC-45AA-9976-A483F114A8D6}"/>
              </a:ext>
            </a:extLst>
          </p:cNvPr>
          <p:cNvSpPr/>
          <p:nvPr userDrawn="1"/>
        </p:nvSpPr>
        <p:spPr>
          <a:xfrm>
            <a:off x="0" y="3"/>
            <a:ext cx="12192000" cy="88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A222D23-FF1C-4C50-B3DD-1B518D130969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noProof="0" dirty="0">
                <a:solidFill>
                  <a:schemeClr val="tx2"/>
                </a:solidFill>
              </a:rPr>
              <a:t>WASTE INCINERATION LINE EXTENSION</a:t>
            </a:r>
            <a:endParaRPr lang="en-US" sz="2400" b="1" noProof="0" dirty="0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89D176-198D-441A-9962-79622820F6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5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2060851"/>
            <a:ext cx="5384800" cy="40653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2060851"/>
            <a:ext cx="5384800" cy="40653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30653D45-B687-4705-A66B-C973F871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3824"/>
            <a:ext cx="10972800" cy="68698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algn="l">
              <a:defRPr sz="28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66FC99F-1280-4B44-A834-E1AAF7EEF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18" name="Zástupný symbol pro zápatí 4">
            <a:extLst>
              <a:ext uri="{FF2B5EF4-FFF2-40B4-BE49-F238E27FC236}">
                <a16:creationId xmlns:a16="http://schemas.microsoft.com/office/drawing/2014/main" id="{76878FD8-BF12-4624-A630-FF9635188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776" y="6448254"/>
            <a:ext cx="4224469" cy="365125"/>
          </a:xfrm>
          <a:prstGeom prst="rect">
            <a:avLst/>
          </a:prstGeom>
        </p:spPr>
        <p:txBody>
          <a:bodyPr anchor="b"/>
          <a:lstStyle>
            <a:lvl1pPr>
              <a:defRPr sz="800" b="1"/>
            </a:lvl1pPr>
          </a:lstStyle>
          <a:p>
            <a:pPr algn="ctr">
              <a:defRPr/>
            </a:pPr>
            <a:r>
              <a:rPr lang="en-US" dirty="0"/>
              <a:t>Private and </a:t>
            </a:r>
            <a:r>
              <a:rPr lang="en-US" dirty="0" err="1"/>
              <a:t>confidentail</a:t>
            </a:r>
            <a:r>
              <a:rPr lang="en-US" dirty="0"/>
              <a:t> material of SAKO Brno, </a:t>
            </a:r>
            <a:r>
              <a:rPr lang="en-US" sz="900" dirty="0" err="1"/>
              <a:t>a.s</a:t>
            </a:r>
            <a:r>
              <a:rPr lang="en-US" sz="700" dirty="0" err="1"/>
              <a:t>.</a:t>
            </a:r>
            <a:endParaRPr lang="en-US" sz="700" dirty="0"/>
          </a:p>
        </p:txBody>
      </p:sp>
      <p:sp>
        <p:nvSpPr>
          <p:cNvPr id="19" name="Zástupný symbol pro číslo snímku 5">
            <a:extLst>
              <a:ext uri="{FF2B5EF4-FFF2-40B4-BE49-F238E27FC236}">
                <a16:creationId xmlns:a16="http://schemas.microsoft.com/office/drawing/2014/main" id="{BCF40CF7-523F-45EE-AD60-001E7EB7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363" y="6448254"/>
            <a:ext cx="2844800" cy="365125"/>
          </a:xfrm>
          <a:prstGeom prst="rect">
            <a:avLst/>
          </a:prstGeom>
        </p:spPr>
        <p:txBody>
          <a:bodyPr anchor="b"/>
          <a:lstStyle>
            <a:lvl1pPr algn="r">
              <a:defRPr sz="1100" b="0"/>
            </a:lvl1pPr>
          </a:lstStyle>
          <a:p>
            <a:fld id="{53B0502E-6017-448F-89FA-FB0B498ECB3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6927D8C-9FE9-47D8-8ED3-9D40E8E2709B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 err="1">
                <a:solidFill>
                  <a:schemeClr val="tx2"/>
                </a:solidFill>
              </a:rPr>
              <a:t>ModF</a:t>
            </a:r>
            <a:r>
              <a:rPr lang="en-US" sz="2400" b="1" noProof="0" dirty="0">
                <a:solidFill>
                  <a:schemeClr val="tx2"/>
                </a:solidFill>
              </a:rPr>
              <a:t> – HEAT č. 2/2021 - ModF-HEAT-HS_3</a:t>
            </a:r>
          </a:p>
        </p:txBody>
      </p:sp>
    </p:spTree>
    <p:extLst>
      <p:ext uri="{BB962C8B-B14F-4D97-AF65-F5344CB8AC3E}">
        <p14:creationId xmlns:p14="http://schemas.microsoft.com/office/powerpoint/2010/main" val="3659131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76F2F-C521-439A-B5B7-E9F93724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715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4542537-FBBD-40E2-89E3-063D7D58E143}"/>
              </a:ext>
            </a:extLst>
          </p:cNvPr>
          <p:cNvSpPr/>
          <p:nvPr userDrawn="1"/>
        </p:nvSpPr>
        <p:spPr>
          <a:xfrm>
            <a:off x="0" y="3"/>
            <a:ext cx="12192000" cy="88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3C7299-3D65-467C-A82B-680D37FE2D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184654A-1F28-46F0-9EC7-74D00B50AC9C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 err="1">
                <a:solidFill>
                  <a:schemeClr val="tx2"/>
                </a:solidFill>
              </a:rPr>
              <a:t>ModF</a:t>
            </a:r>
            <a:r>
              <a:rPr lang="en-US" sz="2400" b="1" noProof="0" dirty="0">
                <a:solidFill>
                  <a:schemeClr val="tx2"/>
                </a:solidFill>
              </a:rPr>
              <a:t> – HEAT č. 2/2021 - ModF-HEAT-HS_3</a:t>
            </a:r>
          </a:p>
        </p:txBody>
      </p:sp>
    </p:spTree>
    <p:extLst>
      <p:ext uri="{BB962C8B-B14F-4D97-AF65-F5344CB8AC3E}">
        <p14:creationId xmlns:p14="http://schemas.microsoft.com/office/powerpoint/2010/main" val="601359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BB45-ED2A-4F02-90DC-FAA210053E85}" type="datetimeFigureOut">
              <a:rPr lang="cs-CZ"/>
              <a:pPr>
                <a:defRPr/>
              </a:pPr>
              <a:t>7. 2. 2022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D031-A0B1-40C7-914B-F73083C2BF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42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694CA1E-8356-4953-9F00-F3E554A4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3824"/>
            <a:ext cx="10972800" cy="68698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algn="l">
              <a:defRPr sz="28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9EEAB6A-5722-4512-A152-CF3D5BBDB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14" name="Zástupný symbol pro zápatí 4">
            <a:extLst>
              <a:ext uri="{FF2B5EF4-FFF2-40B4-BE49-F238E27FC236}">
                <a16:creationId xmlns:a16="http://schemas.microsoft.com/office/drawing/2014/main" id="{535F4C04-391C-40D4-9D1E-C76B1CA9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776" y="6448254"/>
            <a:ext cx="4224469" cy="365125"/>
          </a:xfrm>
          <a:prstGeom prst="rect">
            <a:avLst/>
          </a:prstGeom>
        </p:spPr>
        <p:txBody>
          <a:bodyPr anchor="b"/>
          <a:lstStyle>
            <a:lvl1pPr>
              <a:defRPr sz="800" b="1"/>
            </a:lvl1pPr>
          </a:lstStyle>
          <a:p>
            <a:pPr algn="ctr">
              <a:defRPr/>
            </a:pPr>
            <a:r>
              <a:rPr lang="en-US" dirty="0"/>
              <a:t>Private and </a:t>
            </a:r>
            <a:r>
              <a:rPr lang="en-US" dirty="0" err="1"/>
              <a:t>confidentail</a:t>
            </a:r>
            <a:r>
              <a:rPr lang="en-US" dirty="0"/>
              <a:t> material of SAKO Brno, </a:t>
            </a:r>
            <a:r>
              <a:rPr lang="en-US" sz="900" dirty="0" err="1"/>
              <a:t>a.s</a:t>
            </a:r>
            <a:r>
              <a:rPr lang="en-US" sz="700" dirty="0" err="1"/>
              <a:t>.</a:t>
            </a:r>
            <a:endParaRPr lang="en-US" sz="700" dirty="0"/>
          </a:p>
        </p:txBody>
      </p:sp>
      <p:sp>
        <p:nvSpPr>
          <p:cNvPr id="15" name="Zástupný symbol pro číslo snímku 5">
            <a:extLst>
              <a:ext uri="{FF2B5EF4-FFF2-40B4-BE49-F238E27FC236}">
                <a16:creationId xmlns:a16="http://schemas.microsoft.com/office/drawing/2014/main" id="{BB304B46-6D29-4865-B56B-283EBB6B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363" y="6448254"/>
            <a:ext cx="2844800" cy="365125"/>
          </a:xfrm>
          <a:prstGeom prst="rect">
            <a:avLst/>
          </a:prstGeom>
        </p:spPr>
        <p:txBody>
          <a:bodyPr anchor="b"/>
          <a:lstStyle>
            <a:lvl1pPr algn="r">
              <a:defRPr sz="1100" b="0"/>
            </a:lvl1pPr>
          </a:lstStyle>
          <a:p>
            <a:fld id="{53B0502E-6017-448F-89FA-FB0B498ECB3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F01A455-20A1-4065-AE87-B247568DB9D1}"/>
              </a:ext>
            </a:extLst>
          </p:cNvPr>
          <p:cNvSpPr txBox="1"/>
          <p:nvPr userDrawn="1"/>
        </p:nvSpPr>
        <p:spPr>
          <a:xfrm>
            <a:off x="2844799" y="302986"/>
            <a:ext cx="873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 err="1">
                <a:solidFill>
                  <a:schemeClr val="tx2"/>
                </a:solidFill>
              </a:rPr>
              <a:t>ModF</a:t>
            </a:r>
            <a:r>
              <a:rPr lang="en-US" sz="2400" b="1" noProof="0" dirty="0">
                <a:solidFill>
                  <a:schemeClr val="tx2"/>
                </a:solidFill>
              </a:rPr>
              <a:t> – HEAT č. 2/2021 - ModF-HEAT-HS_3</a:t>
            </a:r>
          </a:p>
        </p:txBody>
      </p:sp>
    </p:spTree>
    <p:extLst>
      <p:ext uri="{BB962C8B-B14F-4D97-AF65-F5344CB8AC3E}">
        <p14:creationId xmlns:p14="http://schemas.microsoft.com/office/powerpoint/2010/main" val="87260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235D4472-CA03-4147-B241-C13951A67D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1" y="186157"/>
            <a:ext cx="1841500" cy="695325"/>
          </a:xfrm>
          <a:prstGeom prst="rect">
            <a:avLst/>
          </a:prstGeom>
        </p:spPr>
      </p:pic>
      <p:sp>
        <p:nvSpPr>
          <p:cNvPr id="13" name="Zástupný symbol pro zápatí 4">
            <a:extLst>
              <a:ext uri="{FF2B5EF4-FFF2-40B4-BE49-F238E27FC236}">
                <a16:creationId xmlns:a16="http://schemas.microsoft.com/office/drawing/2014/main" id="{B2C4A308-3E7D-45DE-B024-D23A5A0D3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776" y="6448254"/>
            <a:ext cx="4224469" cy="365125"/>
          </a:xfrm>
          <a:prstGeom prst="rect">
            <a:avLst/>
          </a:prstGeom>
        </p:spPr>
        <p:txBody>
          <a:bodyPr anchor="b"/>
          <a:lstStyle>
            <a:lvl1pPr>
              <a:defRPr sz="800" b="1"/>
            </a:lvl1pPr>
          </a:lstStyle>
          <a:p>
            <a:pPr algn="ctr">
              <a:defRPr/>
            </a:pPr>
            <a:r>
              <a:rPr lang="en-US" dirty="0"/>
              <a:t>Private and </a:t>
            </a:r>
            <a:r>
              <a:rPr lang="en-US" dirty="0" err="1"/>
              <a:t>confidentail</a:t>
            </a:r>
            <a:r>
              <a:rPr lang="en-US" dirty="0"/>
              <a:t> material of SAKO Brno, </a:t>
            </a:r>
            <a:r>
              <a:rPr lang="en-US" sz="900" dirty="0" err="1"/>
              <a:t>a.s</a:t>
            </a:r>
            <a:r>
              <a:rPr lang="en-US" sz="700" dirty="0" err="1"/>
              <a:t>.</a:t>
            </a:r>
            <a:endParaRPr lang="en-US" sz="700" dirty="0"/>
          </a:p>
        </p:txBody>
      </p:sp>
      <p:sp>
        <p:nvSpPr>
          <p:cNvPr id="14" name="Zástupný symbol pro číslo snímku 5">
            <a:extLst>
              <a:ext uri="{FF2B5EF4-FFF2-40B4-BE49-F238E27FC236}">
                <a16:creationId xmlns:a16="http://schemas.microsoft.com/office/drawing/2014/main" id="{867AA017-35FA-46FD-98A4-2B44BC94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363" y="6448254"/>
            <a:ext cx="2844800" cy="365125"/>
          </a:xfrm>
          <a:prstGeom prst="rect">
            <a:avLst/>
          </a:prstGeom>
        </p:spPr>
        <p:txBody>
          <a:bodyPr anchor="b"/>
          <a:lstStyle>
            <a:lvl1pPr algn="r">
              <a:defRPr sz="1100" b="0"/>
            </a:lvl1pPr>
          </a:lstStyle>
          <a:p>
            <a:fld id="{53B0502E-6017-448F-89FA-FB0B498ECB35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607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A694816-3724-464D-95D0-B831BAFC173D}"/>
              </a:ext>
            </a:extLst>
          </p:cNvPr>
          <p:cNvSpPr/>
          <p:nvPr userDrawn="1"/>
        </p:nvSpPr>
        <p:spPr>
          <a:xfrm>
            <a:off x="1239028" y="4327910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 </a:t>
            </a:r>
          </a:p>
          <a:p>
            <a:r>
              <a:rPr lang="cs-CZ" sz="1100" b="1" dirty="0"/>
              <a:t>SAKO Brno, a.s.</a:t>
            </a:r>
          </a:p>
          <a:p>
            <a:r>
              <a:rPr lang="cs-CZ" sz="1100" dirty="0"/>
              <a:t>Jedovnická 2, 628 00 Brno, Česká republika</a:t>
            </a:r>
          </a:p>
          <a:p>
            <a:r>
              <a:rPr lang="cs-CZ" sz="1100" dirty="0"/>
              <a:t>tel.:       +420 548 138 217 </a:t>
            </a:r>
          </a:p>
          <a:p>
            <a:r>
              <a:rPr lang="cs-CZ" sz="1100" dirty="0"/>
              <a:t>mobil:   +420 603 140 618</a:t>
            </a:r>
          </a:p>
          <a:p>
            <a:r>
              <a:rPr lang="cs-CZ" sz="1100" dirty="0"/>
              <a:t>e-mail: reditelstvi@sako.cz, www.sako.cz 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8E30AA7-4FDD-4409-9FFC-F1FBF65A2180}"/>
              </a:ext>
            </a:extLst>
          </p:cNvPr>
          <p:cNvSpPr/>
          <p:nvPr userDrawn="1"/>
        </p:nvSpPr>
        <p:spPr>
          <a:xfrm>
            <a:off x="1239028" y="5733256"/>
            <a:ext cx="9697077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Tento dokument obsahuje informace důvěrného charakteru a nemůže být jakkoliv použit bez písemného souhlasu společnosti SAKO Brno, a.s</a:t>
            </a:r>
            <a:r>
              <a:rPr kumimoji="0" lang="cs-CZ" sz="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98D5792-5EE4-42C5-A7B9-D4A218382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33" y="498346"/>
            <a:ext cx="12192000" cy="35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3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3711BE47-0C37-4E67-879A-B938272AE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9719984-1C26-4D83-88E0-3EE842D8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Private and confidentail material of SAKO Brno, a.s.</a:t>
            </a: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424B8860-452F-4DA4-91B9-92AC1C62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9C97C9-79B9-49C7-90F5-BA2C34ACBA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618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C6AEDBF-7651-462E-9E38-5587ECD6A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3674EAE-7884-4ECF-874F-4E5A9DB54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Private and confidentail material of SAKO Brno, a.s.</a:t>
            </a: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C2B4A2D-BFB0-4A97-9B55-64AB61A2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C4B339-A9ED-4C97-A5BC-6D7A376D0A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351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17414E-D88E-4B2C-BFEA-AE694F45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FA9C8B-8EB9-4CF7-B869-FFE31DB27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Private and confidentail material of SAKO Brno, a.s.</a:t>
            </a: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26D30C-4CD7-471A-A798-763F2955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C7B1D9C-F1DB-4DD9-B353-CDA9E186D4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091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31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16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07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g"/><Relationship Id="rId5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2209800" y="2934116"/>
            <a:ext cx="7772400" cy="1922555"/>
          </a:xfrm>
        </p:spPr>
        <p:txBody>
          <a:bodyPr/>
          <a:lstStyle/>
          <a:p>
            <a:pPr eaLnBrk="1" hangingPunct="1"/>
            <a:r>
              <a:rPr lang="en-US" altLang="cs-CZ" sz="5400" b="1" dirty="0">
                <a:solidFill>
                  <a:schemeClr val="bg1"/>
                </a:solidFill>
                <a:cs typeface="Arial" charset="0"/>
              </a:rPr>
              <a:t>P</a:t>
            </a:r>
            <a:r>
              <a:rPr lang="cs-CZ" altLang="cs-CZ" sz="5400" b="1" dirty="0" err="1">
                <a:solidFill>
                  <a:schemeClr val="bg1"/>
                </a:solidFill>
                <a:cs typeface="Arial" charset="0"/>
              </a:rPr>
              <a:t>ředstavení</a:t>
            </a:r>
            <a:r>
              <a:rPr lang="cs-CZ" altLang="cs-CZ" sz="5400" b="1" dirty="0">
                <a:solidFill>
                  <a:schemeClr val="bg1"/>
                </a:solidFill>
                <a:cs typeface="Arial" charset="0"/>
              </a:rPr>
              <a:t> komplexního projektu</a:t>
            </a:r>
            <a:endParaRPr lang="cs-CZ" altLang="cs-CZ" sz="2400" b="1" dirty="0">
              <a:cs typeface="Arial" charset="0"/>
            </a:endParaRPr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2895600" y="5084284"/>
            <a:ext cx="6400800" cy="1486318"/>
          </a:xfrm>
        </p:spPr>
        <p:txBody>
          <a:bodyPr/>
          <a:lstStyle/>
          <a:p>
            <a:r>
              <a:rPr lang="cs-CZ" sz="2000" b="1" dirty="0">
                <a:solidFill>
                  <a:schemeClr val="bg1"/>
                </a:solidFill>
              </a:rPr>
              <a:t>Petr Hladík, Filip Leder 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7 2. 2022</a:t>
            </a:r>
          </a:p>
          <a:p>
            <a:endParaRPr lang="cs-CZ" sz="2000" b="1" dirty="0">
              <a:solidFill>
                <a:schemeClr val="bg1"/>
              </a:solidFill>
            </a:endParaRPr>
          </a:p>
          <a:p>
            <a:r>
              <a:rPr lang="cs-CZ" sz="2000" b="1" dirty="0" err="1">
                <a:solidFill>
                  <a:schemeClr val="bg1"/>
                </a:solidFill>
              </a:rPr>
              <a:t>www.sako.cz</a:t>
            </a:r>
            <a:endParaRPr lang="cs-CZ" sz="2000" b="1" dirty="0">
              <a:solidFill>
                <a:schemeClr val="bg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2" name="bensound-newdawn">
            <a:hlinkClick r:id="" action="ppaction://media"/>
            <a:extLst>
              <a:ext uri="{FF2B5EF4-FFF2-40B4-BE49-F238E27FC236}">
                <a16:creationId xmlns:a16="http://schemas.microsoft.com/office/drawing/2014/main" id="{6FFBC0EB-69F8-494D-84D0-7AC271C9A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4853" y="5961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16">
            <a:extLst>
              <a:ext uri="{FF2B5EF4-FFF2-40B4-BE49-F238E27FC236}">
                <a16:creationId xmlns:a16="http://schemas.microsoft.com/office/drawing/2014/main" id="{60D94CA9-5062-4F58-95B7-13DE797CDD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376" t="4128" r="9321"/>
          <a:stretch/>
        </p:blipFill>
        <p:spPr>
          <a:xfrm>
            <a:off x="8433815" y="-20011"/>
            <a:ext cx="3765943" cy="247227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6" name="Zástupný obsah 6">
            <a:extLst>
              <a:ext uri="{FF2B5EF4-FFF2-40B4-BE49-F238E27FC236}">
                <a16:creationId xmlns:a16="http://schemas.microsoft.com/office/drawing/2014/main" id="{BEF266C6-6B06-40F8-9D58-20A00E542A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5201" r="9244"/>
          <a:stretch/>
        </p:blipFill>
        <p:spPr>
          <a:xfrm>
            <a:off x="8433815" y="4693304"/>
            <a:ext cx="3769908" cy="2164696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pic>
        <p:nvPicPr>
          <p:cNvPr id="27" name="Zástupný obsah 6">
            <a:extLst>
              <a:ext uri="{FF2B5EF4-FFF2-40B4-BE49-F238E27FC236}">
                <a16:creationId xmlns:a16="http://schemas.microsoft.com/office/drawing/2014/main" id="{9858CCBB-56D9-4DF0-A566-A234DA2B9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t="12171" r="3926" b="1448"/>
          <a:stretch/>
        </p:blipFill>
        <p:spPr>
          <a:xfrm>
            <a:off x="8436650" y="2452262"/>
            <a:ext cx="3763108" cy="2359671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pic>
        <p:nvPicPr>
          <p:cNvPr id="9" name="Obrázok 8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97B8B338-5140-A143-BF7E-E49CB7B4E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1" y="702228"/>
            <a:ext cx="7686676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DEKARBONIZACE DOPRAVY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2159BF1-FED2-4EF3-9557-934A11434D15}"/>
              </a:ext>
            </a:extLst>
          </p:cNvPr>
          <p:cNvSpPr txBox="1"/>
          <p:nvPr/>
        </p:nvSpPr>
        <p:spPr>
          <a:xfrm>
            <a:off x="927685" y="2590720"/>
            <a:ext cx="10078596" cy="38843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Bezemisní doprava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vozový park SAKO BRNO + DPMB </a:t>
            </a:r>
          </a:p>
          <a:p>
            <a:pPr>
              <a:lnSpc>
                <a:spcPct val="200000"/>
              </a:lnSpc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Nákup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elektrických a vodíkových automobilů a autobusů</a:t>
            </a:r>
          </a:p>
          <a:p>
            <a:pPr>
              <a:lnSpc>
                <a:spcPct val="200000"/>
              </a:lnSpc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Cirkulární ekonomika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praxi</a:t>
            </a:r>
            <a:endParaRPr lang="cs-CZ" dirty="0"/>
          </a:p>
          <a:p>
            <a:pPr>
              <a:lnSpc>
                <a:spcPct val="200000"/>
              </a:lnSpc>
            </a:pPr>
            <a:endParaRPr lang="cs-CZ" dirty="0"/>
          </a:p>
          <a:p>
            <a:pPr>
              <a:lnSpc>
                <a:spcPct val="200000"/>
              </a:lnSpc>
            </a:pPr>
            <a:endParaRPr lang="cs-CZ" dirty="0"/>
          </a:p>
        </p:txBody>
      </p:sp>
      <p:pic>
        <p:nvPicPr>
          <p:cNvPr id="22" name="Obrázek 11">
            <a:extLst>
              <a:ext uri="{FF2B5EF4-FFF2-40B4-BE49-F238E27FC236}">
                <a16:creationId xmlns:a16="http://schemas.microsoft.com/office/drawing/2014/main" id="{B3C9561B-8C79-4109-961F-F1BDE9CB91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1" y="2590720"/>
            <a:ext cx="878733" cy="752107"/>
          </a:xfrm>
          <a:prstGeom prst="rect">
            <a:avLst/>
          </a:prstGeom>
        </p:spPr>
      </p:pic>
      <p:pic>
        <p:nvPicPr>
          <p:cNvPr id="23" name="Obrázek 11">
            <a:extLst>
              <a:ext uri="{FF2B5EF4-FFF2-40B4-BE49-F238E27FC236}">
                <a16:creationId xmlns:a16="http://schemas.microsoft.com/office/drawing/2014/main" id="{0C9C4ECB-045F-459C-9F4D-F730EA7EF9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0" y="3658081"/>
            <a:ext cx="878733" cy="752107"/>
          </a:xfrm>
          <a:prstGeom prst="rect">
            <a:avLst/>
          </a:prstGeom>
        </p:spPr>
      </p:pic>
      <p:pic>
        <p:nvPicPr>
          <p:cNvPr id="24" name="Obrázek 11">
            <a:extLst>
              <a:ext uri="{FF2B5EF4-FFF2-40B4-BE49-F238E27FC236}">
                <a16:creationId xmlns:a16="http://schemas.microsoft.com/office/drawing/2014/main" id="{592ED721-C3BE-4A2B-9856-542CBE8464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2" y="4725442"/>
            <a:ext cx="878733" cy="7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6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6">
            <a:extLst>
              <a:ext uri="{FF2B5EF4-FFF2-40B4-BE49-F238E27FC236}">
                <a16:creationId xmlns:a16="http://schemas.microsoft.com/office/drawing/2014/main" id="{4F7F4A6C-CC14-0945-A113-5AEE993DB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9" r="19369"/>
          <a:stretch/>
        </p:blipFill>
        <p:spPr>
          <a:xfrm>
            <a:off x="7325958" y="0"/>
            <a:ext cx="4866042" cy="6858000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pic>
        <p:nvPicPr>
          <p:cNvPr id="9" name="Obrázok 8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97B8B338-5140-A143-BF7E-E49CB7B4E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1" y="702228"/>
            <a:ext cx="7686676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ELEKTRICKÉ AUTOMOBILY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F35A5FC5-508B-40BE-901A-224D0CF077E6}"/>
              </a:ext>
            </a:extLst>
          </p:cNvPr>
          <p:cNvSpPr txBox="1">
            <a:spLocks/>
          </p:cNvSpPr>
          <p:nvPr/>
        </p:nvSpPr>
        <p:spPr>
          <a:xfrm>
            <a:off x="512466" y="2473878"/>
            <a:ext cx="6006668" cy="395446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Nulové emise z dopravy (obslužnost až 120 km)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Nízká hlučnost (ideální pro městský provoz)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Možnost dodatečné akumulace elektrické energie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svozové auto = až 300 kWh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ZEVO SAKO cca 40 svozových aut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až 12 </a:t>
            </a:r>
            <a:r>
              <a:rPr lang="cs-CZ" sz="1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MWh</a:t>
            </a: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Orientační investiční náklady 11.5 mil Kč/ svozové auto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2D3B60E-41CF-4CD0-A3CD-23FA226FEC97}"/>
              </a:ext>
            </a:extLst>
          </p:cNvPr>
          <p:cNvSpPr/>
          <p:nvPr/>
        </p:nvSpPr>
        <p:spPr>
          <a:xfrm>
            <a:off x="4678536" y="4760150"/>
            <a:ext cx="258793" cy="77638"/>
          </a:xfrm>
          <a:prstGeom prst="rightArrow">
            <a:avLst/>
          </a:prstGeom>
          <a:solidFill>
            <a:srgbClr val="95C13D"/>
          </a:solidFill>
          <a:ln>
            <a:solidFill>
              <a:srgbClr val="95C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2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97B8B338-5140-A143-BF7E-E49CB7B4E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1" y="702228"/>
            <a:ext cx="7686676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VODÍKOVÉ AUTOMOBILY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F35A5FC5-508B-40BE-901A-224D0CF077E6}"/>
              </a:ext>
            </a:extLst>
          </p:cNvPr>
          <p:cNvSpPr txBox="1">
            <a:spLocks/>
          </p:cNvSpPr>
          <p:nvPr/>
        </p:nvSpPr>
        <p:spPr>
          <a:xfrm>
            <a:off x="512466" y="2300976"/>
            <a:ext cx="6224764" cy="456590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Nulové emise z dopravy (obslužnost až 500 km)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Nízká hlučnost (ideální pro metropolitní oblast Brna)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Úspora až 10.000 l nafty na 1 svozové auto za rok</a:t>
            </a:r>
            <a:endParaRPr lang="cs-CZ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Vybudování vodíkové čerpací stanice využitelné pro veřejnost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Orientační investiční náklady 12 mil Kč/ svozové auto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777D37A-819F-4252-B4E5-26436637C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1305" y="1626828"/>
            <a:ext cx="4600739" cy="46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4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28894927-40D5-5345-A4A2-F0E57458B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r="28288"/>
          <a:stretch/>
        </p:blipFill>
        <p:spPr>
          <a:xfrm>
            <a:off x="7753350" y="0"/>
            <a:ext cx="4562475" cy="6858000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1" y="702228"/>
            <a:ext cx="7686676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BIOMETAN JAKO BIO CNG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F35A5FC5-508B-40BE-901A-224D0CF077E6}"/>
              </a:ext>
            </a:extLst>
          </p:cNvPr>
          <p:cNvSpPr txBox="1">
            <a:spLocks/>
          </p:cNvSpPr>
          <p:nvPr/>
        </p:nvSpPr>
        <p:spPr>
          <a:xfrm>
            <a:off x="512466" y="2007258"/>
            <a:ext cx="6006668" cy="442108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Bioplynová stanice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Využití biologicky rozložitelných odpadů (až 20.000 tun/rok)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Produkce 24 tisíc tun digestátu ročně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Produkce až 1,4 mil m3 biometanu/rok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Možnost okamžitého uplatnění v klíčové městské dopravě (svozové vozy, autobusy)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Náhrada fosilního CNG za BIO CNG u cca 45 kusů klíčové městské dopravní techniky – přechodová fáze od CNG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Orientační investiční náklady bioplynové stanice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 mil. Kč </a:t>
            </a:r>
          </a:p>
        </p:txBody>
      </p:sp>
      <p:sp>
        <p:nvSpPr>
          <p:cNvPr id="8" name="Pravouholník 9">
            <a:extLst>
              <a:ext uri="{FF2B5EF4-FFF2-40B4-BE49-F238E27FC236}">
                <a16:creationId xmlns:a16="http://schemas.microsoft.com/office/drawing/2014/main" id="{5817124B-8CFF-4E61-B0B4-31CAB2D06DB1}"/>
              </a:ext>
            </a:extLst>
          </p:cNvPr>
          <p:cNvSpPr/>
          <p:nvPr/>
        </p:nvSpPr>
        <p:spPr>
          <a:xfrm>
            <a:off x="10001250" y="245028"/>
            <a:ext cx="2190750" cy="914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ok 10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B3CA0629-7F48-461E-8DCD-331A64AA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570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16">
            <a:extLst>
              <a:ext uri="{FF2B5EF4-FFF2-40B4-BE49-F238E27FC236}">
                <a16:creationId xmlns:a16="http://schemas.microsoft.com/office/drawing/2014/main" id="{4279D235-4241-4092-897B-079FEE3EC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376" t="4128" r="9321"/>
          <a:stretch/>
        </p:blipFill>
        <p:spPr>
          <a:xfrm>
            <a:off x="8433815" y="-20011"/>
            <a:ext cx="3765943" cy="247227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3" name="Zástupný obsah 6">
            <a:extLst>
              <a:ext uri="{FF2B5EF4-FFF2-40B4-BE49-F238E27FC236}">
                <a16:creationId xmlns:a16="http://schemas.microsoft.com/office/drawing/2014/main" id="{CAB2EA3F-4F99-49FC-B1A5-C018D50E0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5201" r="9244"/>
          <a:stretch/>
        </p:blipFill>
        <p:spPr>
          <a:xfrm>
            <a:off x="8433815" y="4693304"/>
            <a:ext cx="3769908" cy="2164696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pic>
        <p:nvPicPr>
          <p:cNvPr id="24" name="Zástupný obsah 6">
            <a:extLst>
              <a:ext uri="{FF2B5EF4-FFF2-40B4-BE49-F238E27FC236}">
                <a16:creationId xmlns:a16="http://schemas.microsoft.com/office/drawing/2014/main" id="{5427E604-6373-4010-BB27-22CD5CB17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t="12171" r="3926" b="1448"/>
          <a:stretch/>
        </p:blipFill>
        <p:spPr>
          <a:xfrm>
            <a:off x="8436650" y="2452262"/>
            <a:ext cx="3763108" cy="2359671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2" y="702228"/>
            <a:ext cx="8412481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788540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ENERGETICKÁ BEZPEČNOST </a:t>
            </a:r>
          </a:p>
          <a:p>
            <a:pPr algn="l" defTabSz="914400"/>
            <a:r>
              <a:rPr lang="cs-CZ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SOBĚSTAČNOST BRNA</a:t>
            </a:r>
          </a:p>
        </p:txBody>
      </p:sp>
      <p:pic>
        <p:nvPicPr>
          <p:cNvPr id="11" name="Obrázok 10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D62130C1-E359-034E-95DE-6869C73E1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  <a:effectLst/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C503E9A-8779-4F39-92B8-1369D37DF192}"/>
              </a:ext>
            </a:extLst>
          </p:cNvPr>
          <p:cNvSpPr txBox="1"/>
          <p:nvPr/>
        </p:nvSpPr>
        <p:spPr>
          <a:xfrm>
            <a:off x="818576" y="2230523"/>
            <a:ext cx="10078596" cy="22224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Nezávislost produkce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elektrické energie a tepla</a:t>
            </a:r>
          </a:p>
          <a:p>
            <a:pPr>
              <a:lnSpc>
                <a:spcPct val="200000"/>
              </a:lnSpc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Posílení odolnosti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Brna vůči vnějším vlivům </a:t>
            </a:r>
            <a:endParaRPr lang="cs-CZ" dirty="0"/>
          </a:p>
          <a:p>
            <a:pPr>
              <a:lnSpc>
                <a:spcPct val="200000"/>
              </a:lnSpc>
            </a:pPr>
            <a:endParaRPr lang="cs-CZ" dirty="0"/>
          </a:p>
        </p:txBody>
      </p:sp>
      <p:pic>
        <p:nvPicPr>
          <p:cNvPr id="20" name="Obrázek 11">
            <a:extLst>
              <a:ext uri="{FF2B5EF4-FFF2-40B4-BE49-F238E27FC236}">
                <a16:creationId xmlns:a16="http://schemas.microsoft.com/office/drawing/2014/main" id="{367B029A-9A14-4F82-9D54-E6A91EECC9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7" y="2230523"/>
            <a:ext cx="878733" cy="752107"/>
          </a:xfrm>
          <a:prstGeom prst="rect">
            <a:avLst/>
          </a:prstGeom>
        </p:spPr>
      </p:pic>
      <p:pic>
        <p:nvPicPr>
          <p:cNvPr id="21" name="Obrázek 11">
            <a:extLst>
              <a:ext uri="{FF2B5EF4-FFF2-40B4-BE49-F238E27FC236}">
                <a16:creationId xmlns:a16="http://schemas.microsoft.com/office/drawing/2014/main" id="{A0C198C6-9785-497B-9DC1-3CE887A51A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6" y="3297884"/>
            <a:ext cx="878733" cy="7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1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6">
            <a:extLst>
              <a:ext uri="{FF2B5EF4-FFF2-40B4-BE49-F238E27FC236}">
                <a16:creationId xmlns:a16="http://schemas.microsoft.com/office/drawing/2014/main" id="{4F7F4A6C-CC14-0945-A113-5AEE993DB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0" r="26490"/>
          <a:stretch/>
        </p:blipFill>
        <p:spPr>
          <a:xfrm>
            <a:off x="7325958" y="0"/>
            <a:ext cx="4866042" cy="6858000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sp>
        <p:nvSpPr>
          <p:cNvPr id="13" name="Päťuholník 3">
            <a:extLst>
              <a:ext uri="{FF2B5EF4-FFF2-40B4-BE49-F238E27FC236}">
                <a16:creationId xmlns:a16="http://schemas.microsoft.com/office/drawing/2014/main" id="{92F7E693-B332-43FF-AFC6-171071FB7926}"/>
              </a:ext>
            </a:extLst>
          </p:cNvPr>
          <p:cNvSpPr/>
          <p:nvPr/>
        </p:nvSpPr>
        <p:spPr>
          <a:xfrm>
            <a:off x="-1" y="702226"/>
            <a:ext cx="7686676" cy="139215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ELEKTRICKÝ GENERÁTOR</a:t>
            </a:r>
          </a:p>
          <a:p>
            <a:pPr algn="l" defTabSz="914400"/>
            <a:r>
              <a:rPr lang="cs-CZ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Soběstačnost aglomerace</a:t>
            </a:r>
          </a:p>
          <a:p>
            <a:pPr algn="l" defTabSz="914400"/>
            <a:endParaRPr lang="cs-CZ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avouholník 9">
            <a:extLst>
              <a:ext uri="{FF2B5EF4-FFF2-40B4-BE49-F238E27FC236}">
                <a16:creationId xmlns:a16="http://schemas.microsoft.com/office/drawing/2014/main" id="{5EB14F31-6CCA-6B44-90EF-0CBCE9210665}"/>
              </a:ext>
            </a:extLst>
          </p:cNvPr>
          <p:cNvSpPr/>
          <p:nvPr/>
        </p:nvSpPr>
        <p:spPr>
          <a:xfrm>
            <a:off x="10001250" y="245028"/>
            <a:ext cx="2190750" cy="914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ok 10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D62130C1-E359-034E-95DE-6869C73E1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  <a:effectLst/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142A906C-6FB1-495E-AB0F-5DE60A948791}"/>
              </a:ext>
            </a:extLst>
          </p:cNvPr>
          <p:cNvSpPr txBox="1">
            <a:spLocks/>
          </p:cNvSpPr>
          <p:nvPr/>
        </p:nvSpPr>
        <p:spPr>
          <a:xfrm>
            <a:off x="512466" y="2410690"/>
            <a:ext cx="6006668" cy="401764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Elektrický generátor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(záložní zdroj)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technologie ZEVO SAKO ze tmy (tzv. Black Start)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Využití obnovitelného biometanu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Soběstačnost města Brna v případě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black-outu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Lokální dostupnost odpadu (paliva) pro ZEVO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Zabezpečení základního výkonu (elektrické energie) pro najetí další kritické infrastruktury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Zabezpečení tepla pro obyvatele města Brna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Orientační investiční náklady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5.000 Kč/kW  </a:t>
            </a:r>
          </a:p>
        </p:txBody>
      </p:sp>
    </p:spTree>
    <p:extLst>
      <p:ext uri="{BB962C8B-B14F-4D97-AF65-F5344CB8AC3E}">
        <p14:creationId xmlns:p14="http://schemas.microsoft.com/office/powerpoint/2010/main" val="1366470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6">
            <a:extLst>
              <a:ext uri="{FF2B5EF4-FFF2-40B4-BE49-F238E27FC236}">
                <a16:creationId xmlns:a16="http://schemas.microsoft.com/office/drawing/2014/main" id="{4F7F4A6C-CC14-0945-A113-5AEE993DB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0" r="26490"/>
          <a:stretch/>
        </p:blipFill>
        <p:spPr>
          <a:xfrm>
            <a:off x="7325958" y="0"/>
            <a:ext cx="4866042" cy="6858000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2" y="702228"/>
            <a:ext cx="8412481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KOLIK TO BUDE STÁT</a:t>
            </a:r>
          </a:p>
        </p:txBody>
      </p:sp>
      <p:sp>
        <p:nvSpPr>
          <p:cNvPr id="10" name="Pravouholník 9">
            <a:extLst>
              <a:ext uri="{FF2B5EF4-FFF2-40B4-BE49-F238E27FC236}">
                <a16:creationId xmlns:a16="http://schemas.microsoft.com/office/drawing/2014/main" id="{5EB14F31-6CCA-6B44-90EF-0CBCE9210665}"/>
              </a:ext>
            </a:extLst>
          </p:cNvPr>
          <p:cNvSpPr/>
          <p:nvPr/>
        </p:nvSpPr>
        <p:spPr>
          <a:xfrm>
            <a:off x="10001250" y="245028"/>
            <a:ext cx="2190750" cy="914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ok 10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D62130C1-E359-034E-95DE-6869C73E1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  <a:effectLst/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142A906C-6FB1-495E-AB0F-5DE60A948791}"/>
              </a:ext>
            </a:extLst>
          </p:cNvPr>
          <p:cNvSpPr txBox="1">
            <a:spLocks/>
          </p:cNvSpPr>
          <p:nvPr/>
        </p:nvSpPr>
        <p:spPr>
          <a:xfrm>
            <a:off x="512465" y="1862436"/>
            <a:ext cx="6242017" cy="456590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en-US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Celkové odhadované náklady celého projektu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2200" b="1" dirty="0">
                <a:solidFill>
                  <a:srgbClr val="95C1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cca 3 mld. Kč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Dotační podpora z Modernizačního fondu a dalších programů, případně jako velký projekt pro individuální notifikaci EK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Očekávaná míra dotace 50 – 80%</a:t>
            </a:r>
          </a:p>
        </p:txBody>
      </p:sp>
    </p:spTree>
    <p:extLst>
      <p:ext uri="{BB962C8B-B14F-4D97-AF65-F5344CB8AC3E}">
        <p14:creationId xmlns:p14="http://schemas.microsoft.com/office/powerpoint/2010/main" val="2467996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2209800" y="2934117"/>
            <a:ext cx="7772400" cy="710257"/>
          </a:xfrm>
        </p:spPr>
        <p:txBody>
          <a:bodyPr/>
          <a:lstStyle/>
          <a:p>
            <a:pPr eaLnBrk="1" hangingPunct="1"/>
            <a:r>
              <a:rPr lang="cs-CZ" altLang="cs-CZ" sz="5400" b="1" dirty="0">
                <a:solidFill>
                  <a:schemeClr val="bg1"/>
                </a:solidFill>
                <a:cs typeface="Arial" charset="0"/>
              </a:rPr>
              <a:t>Děkuji za pozornost</a:t>
            </a:r>
            <a:endParaRPr lang="cs-CZ" altLang="cs-CZ" sz="2400" b="1" dirty="0">
              <a:cs typeface="Arial" charset="0"/>
            </a:endParaRPr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2895600" y="5084284"/>
            <a:ext cx="6400800" cy="1486318"/>
          </a:xfrm>
        </p:spPr>
        <p:txBody>
          <a:bodyPr/>
          <a:lstStyle/>
          <a:p>
            <a:r>
              <a:rPr lang="cs-CZ" sz="2000" b="1" dirty="0">
                <a:solidFill>
                  <a:schemeClr val="bg1"/>
                </a:solidFill>
              </a:rPr>
              <a:t>Petr Hladík, Filip Leder 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7 2. 2022</a:t>
            </a:r>
          </a:p>
          <a:p>
            <a:endParaRPr lang="cs-CZ" sz="2000" b="1" dirty="0">
              <a:solidFill>
                <a:schemeClr val="bg1"/>
              </a:solidFill>
            </a:endParaRPr>
          </a:p>
          <a:p>
            <a:r>
              <a:rPr lang="cs-CZ" sz="2000" b="1" dirty="0" err="1">
                <a:solidFill>
                  <a:schemeClr val="bg1"/>
                </a:solidFill>
              </a:rPr>
              <a:t>www.sako.cz</a:t>
            </a:r>
            <a:endParaRPr lang="cs-CZ" sz="2000" b="1" dirty="0">
              <a:solidFill>
                <a:schemeClr val="bg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8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7">
            <a:extLst>
              <a:ext uri="{FF2B5EF4-FFF2-40B4-BE49-F238E27FC236}">
                <a16:creationId xmlns:a16="http://schemas.microsoft.com/office/drawing/2014/main" id="{C51F5727-FB84-824D-9A83-0098802B0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12" name="Pravouholník 11">
            <a:extLst>
              <a:ext uri="{FF2B5EF4-FFF2-40B4-BE49-F238E27FC236}">
                <a16:creationId xmlns:a16="http://schemas.microsoft.com/office/drawing/2014/main" id="{9EA0D221-274E-E948-8204-B1B14CB4A0B2}"/>
              </a:ext>
            </a:extLst>
          </p:cNvPr>
          <p:cNvSpPr/>
          <p:nvPr/>
        </p:nvSpPr>
        <p:spPr>
          <a:xfrm>
            <a:off x="10001250" y="245028"/>
            <a:ext cx="2190750" cy="914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ok 12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47704432-92DE-0F45-8D3A-53EAB7DEC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  <a:effectLst/>
        </p:spPr>
      </p:pic>
      <p:sp>
        <p:nvSpPr>
          <p:cNvPr id="7" name="Päťuholník 3">
            <a:extLst>
              <a:ext uri="{FF2B5EF4-FFF2-40B4-BE49-F238E27FC236}">
                <a16:creationId xmlns:a16="http://schemas.microsoft.com/office/drawing/2014/main" id="{FBBDE7F6-50B5-4312-87A5-24235A56681E}"/>
              </a:ext>
            </a:extLst>
          </p:cNvPr>
          <p:cNvSpPr/>
          <p:nvPr/>
        </p:nvSpPr>
        <p:spPr>
          <a:xfrm>
            <a:off x="-1" y="702228"/>
            <a:ext cx="5589038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D683D484-17BD-4BB6-9332-12FAE61E7117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cs-CZ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#2030</a:t>
            </a:r>
          </a:p>
        </p:txBody>
      </p:sp>
    </p:spTree>
    <p:extLst>
      <p:ext uri="{BB962C8B-B14F-4D97-AF65-F5344CB8AC3E}">
        <p14:creationId xmlns:p14="http://schemas.microsoft.com/office/powerpoint/2010/main" val="4186807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C389E71-692B-9943-93F0-B332658C5C87}"/>
              </a:ext>
            </a:extLst>
          </p:cNvPr>
          <p:cNvSpPr txBox="1">
            <a:spLocks/>
          </p:cNvSpPr>
          <p:nvPr/>
        </p:nvSpPr>
        <p:spPr>
          <a:xfrm>
            <a:off x="512465" y="2054711"/>
            <a:ext cx="11299579" cy="25949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Výrazně posunout Brno směrem k CO2 neutralitě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již do konce roku 2030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  <a:p>
            <a:pPr marL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Zásadní rozvoj v následujících oblastech: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solární energie v městské aglomeraci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Akumulace přebytečné elektrické energie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Dekarbonizace městské dopravy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Kombinace obnovitelné energetiky a cirkulární ekonomiky a energetická soběstačnost městské aglomerace</a:t>
            </a:r>
          </a:p>
        </p:txBody>
      </p:sp>
      <p:pic>
        <p:nvPicPr>
          <p:cNvPr id="3" name="Obrázok 2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D79B5845-1F93-7948-9FC2-9A32F9606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1" y="702228"/>
            <a:ext cx="7249570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CHCEME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6076C26-2FEE-4604-9D1F-B5A77A5236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9" y="4932699"/>
            <a:ext cx="878733" cy="752107"/>
          </a:xfrm>
          <a:prstGeom prst="rect">
            <a:avLst/>
          </a:prstGeom>
        </p:spPr>
      </p:pic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6355F4A-3A95-4C92-95B9-7A14F6E1F19D}"/>
              </a:ext>
            </a:extLst>
          </p:cNvPr>
          <p:cNvSpPr txBox="1">
            <a:spLocks/>
          </p:cNvSpPr>
          <p:nvPr/>
        </p:nvSpPr>
        <p:spPr>
          <a:xfrm>
            <a:off x="512465" y="5135465"/>
            <a:ext cx="5381634" cy="8486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95C1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</a:t>
            </a:r>
            <a:r>
              <a:rPr lang="cs-CZ" sz="2000" b="1" dirty="0">
                <a:solidFill>
                  <a:srgbClr val="95C1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ŠŠÍ AMBICE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Snížení emisí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 o 55%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(namísto 40%)</a:t>
            </a:r>
            <a:endParaRPr lang="cs-CZ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ástupný obsah 2">
            <a:extLst>
              <a:ext uri="{FF2B5EF4-FFF2-40B4-BE49-F238E27FC236}">
                <a16:creationId xmlns:a16="http://schemas.microsoft.com/office/drawing/2014/main" id="{9B2000FD-DF82-4A90-9D83-5783F74E703D}"/>
              </a:ext>
            </a:extLst>
          </p:cNvPr>
          <p:cNvSpPr txBox="1">
            <a:spLocks/>
          </p:cNvSpPr>
          <p:nvPr/>
        </p:nvSpPr>
        <p:spPr>
          <a:xfrm>
            <a:off x="5697984" y="5135465"/>
            <a:ext cx="5381634" cy="84867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>
                <a:solidFill>
                  <a:srgbClr val="95C1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DOSAŽENÍ UHLÍKOVÉ </a:t>
            </a:r>
            <a:r>
              <a:rPr lang="cs-CZ" sz="2000" b="1" dirty="0">
                <a:solidFill>
                  <a:srgbClr val="95C1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NEUTRALITY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Nejpozději do roku 2050</a:t>
            </a:r>
          </a:p>
        </p:txBody>
      </p:sp>
      <p:pic>
        <p:nvPicPr>
          <p:cNvPr id="19" name="Obrázek 11">
            <a:extLst>
              <a:ext uri="{FF2B5EF4-FFF2-40B4-BE49-F238E27FC236}">
                <a16:creationId xmlns:a16="http://schemas.microsoft.com/office/drawing/2014/main" id="{DF480387-3463-44FE-9324-7ECBBF2DD9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732" y="4923320"/>
            <a:ext cx="878733" cy="75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50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020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C389E71-692B-9943-93F0-B332658C5C87}"/>
              </a:ext>
            </a:extLst>
          </p:cNvPr>
          <p:cNvSpPr txBox="1">
            <a:spLocks/>
          </p:cNvSpPr>
          <p:nvPr/>
        </p:nvSpPr>
        <p:spPr>
          <a:xfrm>
            <a:off x="512466" y="2473878"/>
            <a:ext cx="6383186" cy="338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Dekarbonizace vlastní spotřeby elektrické energie ve veřejných budovách nahrazením solární energií</a:t>
            </a:r>
          </a:p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Instalace solárních fotovoltaických elektráren na střechách veřejných budov města Brna (1. etapa 40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MWp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instalované kapacity)</a:t>
            </a:r>
          </a:p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Podpora výstavby FVE na ostatních objektech</a:t>
            </a:r>
          </a:p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Řízení přebytků elektrické energie v rámci agregačního bloku</a:t>
            </a:r>
            <a:b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úrovni městské aglomerace (komunita)</a:t>
            </a:r>
          </a:p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výroby ke spotřebě v objektu, další část ke sdílení do ostatních objektů, zbytek akumulace</a:t>
            </a:r>
            <a:endParaRPr lang="cs-CZ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Zástupný obsah 6">
            <a:extLst>
              <a:ext uri="{FF2B5EF4-FFF2-40B4-BE49-F238E27FC236}">
                <a16:creationId xmlns:a16="http://schemas.microsoft.com/office/drawing/2014/main" id="{DD79258E-8033-4B45-93F0-35ED2A264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7" r="16757"/>
          <a:stretch/>
        </p:blipFill>
        <p:spPr>
          <a:xfrm>
            <a:off x="7325958" y="0"/>
            <a:ext cx="4866042" cy="6858000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pic>
        <p:nvPicPr>
          <p:cNvPr id="10" name="Obrázok 9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8021F417-C3F8-1C43-B181-E443F865D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2" y="702228"/>
            <a:ext cx="7487323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SOLÁRNÍ ENERGIE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828EC95-18F9-44C7-87DE-6CA492170DA7}"/>
              </a:ext>
            </a:extLst>
          </p:cNvPr>
          <p:cNvSpPr txBox="1"/>
          <p:nvPr/>
        </p:nvSpPr>
        <p:spPr>
          <a:xfrm>
            <a:off x="512466" y="6007100"/>
            <a:ext cx="505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48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1D7B2215-80AF-4387-BA9D-6ACD4A37E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376" t="4128" r="9321"/>
          <a:stretch/>
        </p:blipFill>
        <p:spPr>
          <a:xfrm>
            <a:off x="8433815" y="-20011"/>
            <a:ext cx="3765943" cy="247227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" name="Obrázok 2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D79B5845-1F93-7948-9FC2-9A32F9606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1" y="702228"/>
            <a:ext cx="7686676" cy="106942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AKUMULACE ENERGIE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7C752F-B146-40D0-8A98-0B0F489EF0C0}"/>
              </a:ext>
            </a:extLst>
          </p:cNvPr>
          <p:cNvSpPr txBox="1"/>
          <p:nvPr/>
        </p:nvSpPr>
        <p:spPr>
          <a:xfrm>
            <a:off x="512466" y="2339660"/>
            <a:ext cx="3957359" cy="16568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95C13D"/>
                </a:solidFill>
                <a:cs typeface="Arial" panose="020B0604020202020204" pitchFamily="34" charset="0"/>
              </a:rPr>
              <a:t>VYBUDUJEME</a:t>
            </a:r>
            <a:r>
              <a:rPr lang="cs-CZ" sz="2000" dirty="0">
                <a:solidFill>
                  <a:srgbClr val="95C13D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cs typeface="Arial" panose="020B0604020202020204" pitchFamily="34" charset="0"/>
              </a:rPr>
              <a:t>dostatečné kapacity</a:t>
            </a:r>
            <a:r>
              <a:rPr lang="cs-CZ" sz="1600" dirty="0">
                <a:cs typeface="Arial" panose="020B0604020202020204" pitchFamily="34" charset="0"/>
              </a:rPr>
              <a:t> pro akumulaci elektrické a tepelné energie</a:t>
            </a:r>
          </a:p>
          <a:p>
            <a:pPr>
              <a:lnSpc>
                <a:spcPct val="150000"/>
              </a:lnSpc>
            </a:pPr>
            <a:r>
              <a:rPr lang="cs-CZ" dirty="0">
                <a:cs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25" name="TextovéPole 8">
            <a:extLst>
              <a:ext uri="{FF2B5EF4-FFF2-40B4-BE49-F238E27FC236}">
                <a16:creationId xmlns:a16="http://schemas.microsoft.com/office/drawing/2014/main" id="{BA1AFAFD-EFAA-4666-935D-0BB402B967EE}"/>
              </a:ext>
            </a:extLst>
          </p:cNvPr>
          <p:cNvSpPr txBox="1"/>
          <p:nvPr/>
        </p:nvSpPr>
        <p:spPr>
          <a:xfrm>
            <a:off x="4975492" y="2339660"/>
            <a:ext cx="5141496" cy="12470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95C13D"/>
                </a:solidFill>
                <a:cs typeface="Arial" panose="020B0604020202020204" pitchFamily="34" charset="0"/>
              </a:rPr>
              <a:t>PROPOJÍME 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cs typeface="Arial" panose="020B0604020202020204" pitchFamily="34" charset="0"/>
              </a:rPr>
              <a:t>obnovitelné energetické 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cs typeface="Arial" panose="020B0604020202020204" pitchFamily="34" charset="0"/>
              </a:rPr>
              <a:t>zdroje města Brna  </a:t>
            </a:r>
            <a:endParaRPr lang="cs-CZ" sz="1600" dirty="0"/>
          </a:p>
        </p:txBody>
      </p:sp>
      <p:sp>
        <p:nvSpPr>
          <p:cNvPr id="26" name="TextovéPole 8">
            <a:extLst>
              <a:ext uri="{FF2B5EF4-FFF2-40B4-BE49-F238E27FC236}">
                <a16:creationId xmlns:a16="http://schemas.microsoft.com/office/drawing/2014/main" id="{4BE38142-3333-4062-BCC7-D4B064C73FFF}"/>
              </a:ext>
            </a:extLst>
          </p:cNvPr>
          <p:cNvSpPr txBox="1"/>
          <p:nvPr/>
        </p:nvSpPr>
        <p:spPr>
          <a:xfrm>
            <a:off x="512466" y="4042690"/>
            <a:ext cx="4446396" cy="12470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95C13D"/>
                </a:solidFill>
                <a:cs typeface="Arial" panose="020B0604020202020204" pitchFamily="34" charset="0"/>
              </a:rPr>
              <a:t>ZKOMBINUJEME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cs typeface="Arial" panose="020B0604020202020204" pitchFamily="34" charset="0"/>
              </a:rPr>
              <a:t>různé formy </a:t>
            </a:r>
            <a:r>
              <a:rPr lang="cs-CZ" sz="1600" dirty="0">
                <a:cs typeface="Arial" panose="020B0604020202020204" pitchFamily="34" charset="0"/>
              </a:rPr>
              <a:t>akumulace - bateriové úložiště, vodík, elektrodový kotel </a:t>
            </a:r>
            <a:endParaRPr lang="cs-CZ" sz="1600" dirty="0"/>
          </a:p>
        </p:txBody>
      </p:sp>
      <p:sp>
        <p:nvSpPr>
          <p:cNvPr id="28" name="TextovéPole 8">
            <a:extLst>
              <a:ext uri="{FF2B5EF4-FFF2-40B4-BE49-F238E27FC236}">
                <a16:creationId xmlns:a16="http://schemas.microsoft.com/office/drawing/2014/main" id="{A5B8124E-BDC6-4556-8032-B4730F691F14}"/>
              </a:ext>
            </a:extLst>
          </p:cNvPr>
          <p:cNvSpPr txBox="1"/>
          <p:nvPr/>
        </p:nvSpPr>
        <p:spPr>
          <a:xfrm>
            <a:off x="4975492" y="4042690"/>
            <a:ext cx="5758002" cy="20723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rgbClr val="95C13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ZŘÍDÍME</a:t>
            </a:r>
            <a:r>
              <a:rPr lang="cs-CZ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agregační blok</a:t>
            </a:r>
            <a:r>
              <a:rPr lang="cs-CZ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pro řízení výroby 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cs-CZ" sz="1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Virtual</a:t>
            </a:r>
            <a:r>
              <a:rPr lang="cs-CZ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Power</a:t>
            </a:r>
            <a:r>
              <a:rPr lang="cs-CZ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Plant)</a:t>
            </a:r>
            <a:endParaRPr lang="cs-CZ" sz="1600" dirty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>
                <a:cs typeface="Arial" panose="020B0604020202020204" pitchFamily="34" charset="0"/>
              </a:rPr>
              <a:t> </a:t>
            </a:r>
            <a:endParaRPr lang="cs-CZ" dirty="0"/>
          </a:p>
        </p:txBody>
      </p:sp>
      <p:pic>
        <p:nvPicPr>
          <p:cNvPr id="29" name="Obrázek 11">
            <a:extLst>
              <a:ext uri="{FF2B5EF4-FFF2-40B4-BE49-F238E27FC236}">
                <a16:creationId xmlns:a16="http://schemas.microsoft.com/office/drawing/2014/main" id="{7B7FC0FA-DCA0-4012-8A91-06AF14FDBA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8" y="2230007"/>
            <a:ext cx="878733" cy="752107"/>
          </a:xfrm>
          <a:prstGeom prst="rect">
            <a:avLst/>
          </a:prstGeom>
        </p:spPr>
      </p:pic>
      <p:pic>
        <p:nvPicPr>
          <p:cNvPr id="30" name="Obrázek 11">
            <a:extLst>
              <a:ext uri="{FF2B5EF4-FFF2-40B4-BE49-F238E27FC236}">
                <a16:creationId xmlns:a16="http://schemas.microsoft.com/office/drawing/2014/main" id="{23C1B514-5BE9-47F4-B154-0B206B7B47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10" y="2242425"/>
            <a:ext cx="878733" cy="752107"/>
          </a:xfrm>
          <a:prstGeom prst="rect">
            <a:avLst/>
          </a:prstGeom>
        </p:spPr>
      </p:pic>
      <p:pic>
        <p:nvPicPr>
          <p:cNvPr id="31" name="Obrázek 11">
            <a:extLst>
              <a:ext uri="{FF2B5EF4-FFF2-40B4-BE49-F238E27FC236}">
                <a16:creationId xmlns:a16="http://schemas.microsoft.com/office/drawing/2014/main" id="{7575809B-2157-44E4-BF0E-551FE7BE19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8" y="3954179"/>
            <a:ext cx="878733" cy="752107"/>
          </a:xfrm>
          <a:prstGeom prst="rect">
            <a:avLst/>
          </a:prstGeom>
        </p:spPr>
      </p:pic>
      <p:pic>
        <p:nvPicPr>
          <p:cNvPr id="32" name="Obrázek 11">
            <a:extLst>
              <a:ext uri="{FF2B5EF4-FFF2-40B4-BE49-F238E27FC236}">
                <a16:creationId xmlns:a16="http://schemas.microsoft.com/office/drawing/2014/main" id="{393106B5-BFC0-439B-8DD6-640B4BE93D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609" y="3954179"/>
            <a:ext cx="878733" cy="752107"/>
          </a:xfrm>
          <a:prstGeom prst="rect">
            <a:avLst/>
          </a:prstGeom>
        </p:spPr>
      </p:pic>
      <p:pic>
        <p:nvPicPr>
          <p:cNvPr id="33" name="Zástupný obsah 6">
            <a:extLst>
              <a:ext uri="{FF2B5EF4-FFF2-40B4-BE49-F238E27FC236}">
                <a16:creationId xmlns:a16="http://schemas.microsoft.com/office/drawing/2014/main" id="{C207D86B-3345-4850-97A6-FA743C1DE6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5201" r="9244"/>
          <a:stretch/>
        </p:blipFill>
        <p:spPr>
          <a:xfrm>
            <a:off x="8433815" y="4693304"/>
            <a:ext cx="3769908" cy="2164696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  <p:pic>
        <p:nvPicPr>
          <p:cNvPr id="34" name="Zástupný obsah 6">
            <a:extLst>
              <a:ext uri="{FF2B5EF4-FFF2-40B4-BE49-F238E27FC236}">
                <a16:creationId xmlns:a16="http://schemas.microsoft.com/office/drawing/2014/main" id="{C26D846C-BF3A-4AC1-A3C6-F46D8805A5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t="12171" r="3926" b="1448"/>
          <a:stretch/>
        </p:blipFill>
        <p:spPr>
          <a:xfrm>
            <a:off x="8436650" y="2452262"/>
            <a:ext cx="3763108" cy="2359671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rgbClr val="00B050"/>
            </a:contourClr>
          </a:sp3d>
        </p:spPr>
      </p:pic>
    </p:spTree>
    <p:extLst>
      <p:ext uri="{BB962C8B-B14F-4D97-AF65-F5344CB8AC3E}">
        <p14:creationId xmlns:p14="http://schemas.microsoft.com/office/powerpoint/2010/main" val="3095524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D79B5845-1F93-7948-9FC2-9A32F9606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</p:spPr>
      </p:pic>
      <p:sp>
        <p:nvSpPr>
          <p:cNvPr id="4" name="Päťuholník 3">
            <a:extLst>
              <a:ext uri="{FF2B5EF4-FFF2-40B4-BE49-F238E27FC236}">
                <a16:creationId xmlns:a16="http://schemas.microsoft.com/office/drawing/2014/main" id="{4E00C08D-4266-4A43-A1DB-79FB3C9387B0}"/>
              </a:ext>
            </a:extLst>
          </p:cNvPr>
          <p:cNvSpPr/>
          <p:nvPr/>
        </p:nvSpPr>
        <p:spPr>
          <a:xfrm>
            <a:off x="-1" y="702226"/>
            <a:ext cx="7686676" cy="139215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VODÍKOVÝ ELEKTROLYZÉR</a:t>
            </a:r>
          </a:p>
          <a:p>
            <a:pPr algn="l" defTabSz="914400"/>
            <a:r>
              <a:rPr lang="cs-CZ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akumulace energie + napájení vozového parku</a:t>
            </a:r>
          </a:p>
          <a:p>
            <a:pPr algn="l" defTabSz="914400"/>
            <a:endParaRPr lang="cs-CZ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Zástupný obsah 2">
            <a:extLst>
              <a:ext uri="{FF2B5EF4-FFF2-40B4-BE49-F238E27FC236}">
                <a16:creationId xmlns:a16="http://schemas.microsoft.com/office/drawing/2014/main" id="{0D0F691F-9094-4075-AD48-510D9EBD08E2}"/>
              </a:ext>
            </a:extLst>
          </p:cNvPr>
          <p:cNvSpPr txBox="1">
            <a:spLocks/>
          </p:cNvSpPr>
          <p:nvPr/>
        </p:nvSpPr>
        <p:spPr>
          <a:xfrm>
            <a:off x="512466" y="2094378"/>
            <a:ext cx="6006668" cy="466202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 elektrolyzér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(proton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exchange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membrane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Vyšší produkce vodíku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Vyšší energetická účinnost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Kompaktnější provedení (menší rozměry)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Clr>
                <a:srgbClr val="95C13D"/>
              </a:buClr>
              <a:buNone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Využití přebytků vyrobené obnovitelné elektřiny (FVE a ZEVO) </a:t>
            </a:r>
            <a:r>
              <a:rPr lang="en-US" sz="1600" b="1" dirty="0">
                <a:solidFill>
                  <a:srgbClr val="95C1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	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52 kWh → kg H</a:t>
            </a:r>
            <a:r>
              <a: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Využití odpadní vody ze spalin ZEVO </a:t>
            </a:r>
            <a:r>
              <a:rPr lang="en-US" sz="1600" b="1" dirty="0">
                <a:solidFill>
                  <a:srgbClr val="95C1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 l → kg H</a:t>
            </a:r>
            <a:r>
              <a:rPr lang="cs-CZ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Odpadní teplo dodáváno do CZT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Řízeno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agregačním blokem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úrovni aglomerace (VPP)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57561B-0100-45F2-B982-3A7B4D176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4917" y="1398302"/>
            <a:ext cx="5716044" cy="461256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FF182B0-5B5E-45E4-8BB1-380BBD50ADD9}"/>
              </a:ext>
            </a:extLst>
          </p:cNvPr>
          <p:cNvSpPr/>
          <p:nvPr/>
        </p:nvSpPr>
        <p:spPr>
          <a:xfrm>
            <a:off x="653221" y="4705559"/>
            <a:ext cx="258793" cy="77638"/>
          </a:xfrm>
          <a:prstGeom prst="rightArrow">
            <a:avLst/>
          </a:prstGeom>
          <a:solidFill>
            <a:srgbClr val="95C13D"/>
          </a:solidFill>
          <a:ln>
            <a:solidFill>
              <a:srgbClr val="95C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F9A648C-F475-4FA2-820C-EFB6F22CE453}"/>
              </a:ext>
            </a:extLst>
          </p:cNvPr>
          <p:cNvSpPr/>
          <p:nvPr/>
        </p:nvSpPr>
        <p:spPr>
          <a:xfrm>
            <a:off x="4070438" y="5080873"/>
            <a:ext cx="258793" cy="77638"/>
          </a:xfrm>
          <a:prstGeom prst="rightArrow">
            <a:avLst/>
          </a:prstGeom>
          <a:solidFill>
            <a:srgbClr val="95C13D"/>
          </a:solidFill>
          <a:ln>
            <a:solidFill>
              <a:srgbClr val="95C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47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äťuholník 3">
            <a:extLst>
              <a:ext uri="{FF2B5EF4-FFF2-40B4-BE49-F238E27FC236}">
                <a16:creationId xmlns:a16="http://schemas.microsoft.com/office/drawing/2014/main" id="{1816FD14-76EC-425C-B795-F0D715BDDBD0}"/>
              </a:ext>
            </a:extLst>
          </p:cNvPr>
          <p:cNvSpPr/>
          <p:nvPr/>
        </p:nvSpPr>
        <p:spPr>
          <a:xfrm>
            <a:off x="-1" y="702226"/>
            <a:ext cx="7686676" cy="139215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ok 2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D79B5845-1F93-7948-9FC2-9A32F9606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BATERIOVÉ ÚLOŽIŠTĚ</a:t>
            </a:r>
            <a:endParaRPr lang="cs-CZ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914400"/>
            <a:r>
              <a:rPr lang="cs-CZ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akumulace energie + napájení vozového parku</a:t>
            </a:r>
          </a:p>
          <a:p>
            <a:pPr algn="l" defTabSz="914400"/>
            <a:endParaRPr lang="cs-CZ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Zástupný obsah 2">
            <a:extLst>
              <a:ext uri="{FF2B5EF4-FFF2-40B4-BE49-F238E27FC236}">
                <a16:creationId xmlns:a16="http://schemas.microsoft.com/office/drawing/2014/main" id="{0D0F691F-9094-4075-AD48-510D9EBD08E2}"/>
              </a:ext>
            </a:extLst>
          </p:cNvPr>
          <p:cNvSpPr txBox="1">
            <a:spLocks/>
          </p:cNvSpPr>
          <p:nvPr/>
        </p:nvSpPr>
        <p:spPr>
          <a:xfrm>
            <a:off x="512466" y="2217052"/>
            <a:ext cx="6006668" cy="421128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Bateriový systém akumulace energie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Schopnost poskytnutí plného výkonu do 1 sekundy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Přesná regulace výkonu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Nízká potřeba údržby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Poskytování služeb výkonové regulace distribuční síti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Řízeno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agregačním blokem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úrovni aglomerace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92233-EB0D-43B6-B1E9-E49F0F21E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403927"/>
            <a:ext cx="5716044" cy="471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24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äťuholník 3">
            <a:extLst>
              <a:ext uri="{FF2B5EF4-FFF2-40B4-BE49-F238E27FC236}">
                <a16:creationId xmlns:a16="http://schemas.microsoft.com/office/drawing/2014/main" id="{05EC9CE0-878B-4263-9FFB-EEAF2B75B512}"/>
              </a:ext>
            </a:extLst>
          </p:cNvPr>
          <p:cNvSpPr/>
          <p:nvPr/>
        </p:nvSpPr>
        <p:spPr>
          <a:xfrm>
            <a:off x="-1" y="702226"/>
            <a:ext cx="7686676" cy="1392152"/>
          </a:xfrm>
          <a:prstGeom prst="homePlate">
            <a:avLst/>
          </a:prstGeom>
          <a:solidFill>
            <a:srgbClr val="95C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ok 2" descr="Obrázok, na ktorom je text, znak, tmavé&#10;&#10;Automaticky generovaný popis">
            <a:extLst>
              <a:ext uri="{FF2B5EF4-FFF2-40B4-BE49-F238E27FC236}">
                <a16:creationId xmlns:a16="http://schemas.microsoft.com/office/drawing/2014/main" id="{D79B5845-1F93-7948-9FC2-9A32F9606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5" y="466621"/>
            <a:ext cx="1331369" cy="47121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9A05079-AA78-3941-9171-DD399D1A14C0}"/>
              </a:ext>
            </a:extLst>
          </p:cNvPr>
          <p:cNvSpPr txBox="1">
            <a:spLocks/>
          </p:cNvSpPr>
          <p:nvPr/>
        </p:nvSpPr>
        <p:spPr>
          <a:xfrm>
            <a:off x="512466" y="937836"/>
            <a:ext cx="7415682" cy="68899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/>
            <a:r>
              <a:rPr 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ELEKTRODOVÝ KOTEL</a:t>
            </a:r>
          </a:p>
          <a:p>
            <a:pPr algn="l" defTabSz="914400"/>
            <a:r>
              <a:rPr lang="cs-CZ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akumulace energie</a:t>
            </a:r>
          </a:p>
          <a:p>
            <a:pPr algn="l" defTabSz="914400"/>
            <a:endParaRPr lang="cs-CZ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Zástupný obsah 2">
            <a:extLst>
              <a:ext uri="{FF2B5EF4-FFF2-40B4-BE49-F238E27FC236}">
                <a16:creationId xmlns:a16="http://schemas.microsoft.com/office/drawing/2014/main" id="{0D0F691F-9094-4075-AD48-510D9EBD08E2}"/>
              </a:ext>
            </a:extLst>
          </p:cNvPr>
          <p:cNvSpPr txBox="1">
            <a:spLocks/>
          </p:cNvSpPr>
          <p:nvPr/>
        </p:nvSpPr>
        <p:spPr>
          <a:xfrm>
            <a:off x="512466" y="2242864"/>
            <a:ext cx="6054589" cy="418547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Elektrodový kotel propojený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     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akumulátory tepla v ZEVO SAKO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Vysoká účinnost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&gt;99%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Rychlost a přesnost regulace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Zvýšení flexibility kogenerační výroby v rámci ZEVO SAKO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Poskytování služeb výkonové regulace distribuční síti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endParaRPr lang="cs-CZ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95C13D"/>
              </a:buClr>
              <a:buNone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Řízeno </a:t>
            </a: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agregačním blokem </a:t>
            </a: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úrovni aglomerace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D43659F-2BE4-431F-A6DE-F1CC9B5D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944" y="1407538"/>
            <a:ext cx="5716044" cy="44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904"/>
      </p:ext>
    </p:extLst>
  </p:cSld>
  <p:clrMapOvr>
    <a:masterClrMapping/>
  </p:clrMapOvr>
</p:sld>
</file>

<file path=ppt/theme/theme1.xml><?xml version="1.0" encoding="utf-8"?>
<a:theme xmlns:a="http://schemas.openxmlformats.org/drawingml/2006/main" name="1_SAKO_Template">
  <a:themeElements>
    <a:clrScheme name="SAKO">
      <a:dk1>
        <a:sysClr val="windowText" lastClr="000000"/>
      </a:dk1>
      <a:lt1>
        <a:sysClr val="window" lastClr="FFFFFF"/>
      </a:lt1>
      <a:dk2>
        <a:srgbClr val="A2C037"/>
      </a:dk2>
      <a:lt2>
        <a:srgbClr val="EDF3D5"/>
      </a:lt2>
      <a:accent1>
        <a:srgbClr val="F58220"/>
      </a:accent1>
      <a:accent2>
        <a:srgbClr val="0072BC"/>
      </a:accent2>
      <a:accent3>
        <a:srgbClr val="C9252C"/>
      </a:accent3>
      <a:accent4>
        <a:srgbClr val="F58220"/>
      </a:accent4>
      <a:accent5>
        <a:srgbClr val="0072BC"/>
      </a:accent5>
      <a:accent6>
        <a:srgbClr val="FF0000"/>
      </a:accent6>
      <a:hlink>
        <a:srgbClr val="0000FF"/>
      </a:hlink>
      <a:folHlink>
        <a:srgbClr val="800080"/>
      </a:folHlink>
    </a:clrScheme>
    <a:fontScheme name="SAK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AKO_Template">
  <a:themeElements>
    <a:clrScheme name="SAKO">
      <a:dk1>
        <a:sysClr val="windowText" lastClr="000000"/>
      </a:dk1>
      <a:lt1>
        <a:sysClr val="window" lastClr="FFFFFF"/>
      </a:lt1>
      <a:dk2>
        <a:srgbClr val="A2C037"/>
      </a:dk2>
      <a:lt2>
        <a:srgbClr val="EDF3D5"/>
      </a:lt2>
      <a:accent1>
        <a:srgbClr val="F58220"/>
      </a:accent1>
      <a:accent2>
        <a:srgbClr val="0072BC"/>
      </a:accent2>
      <a:accent3>
        <a:srgbClr val="C9252C"/>
      </a:accent3>
      <a:accent4>
        <a:srgbClr val="F58220"/>
      </a:accent4>
      <a:accent5>
        <a:srgbClr val="0072BC"/>
      </a:accent5>
      <a:accent6>
        <a:srgbClr val="FF0000"/>
      </a:accent6>
      <a:hlink>
        <a:srgbClr val="0000FF"/>
      </a:hlink>
      <a:folHlink>
        <a:srgbClr val="800080"/>
      </a:folHlink>
    </a:clrScheme>
    <a:fontScheme name="SAK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3604</TotalTime>
  <Words>684</Words>
  <Application>Microsoft Office PowerPoint</Application>
  <PresentationFormat>Širokoúhlá obrazovka</PresentationFormat>
  <Paragraphs>129</Paragraphs>
  <Slides>17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1_SAKO_Template</vt:lpstr>
      <vt:lpstr>2_SAKO_Template</vt:lpstr>
      <vt:lpstr>Představení komplexního projektu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je hotovo?</dc:title>
  <dc:creator>Petr Nezveda</dc:creator>
  <cp:lastModifiedBy>gabrielapisinova@gmail.com</cp:lastModifiedBy>
  <cp:revision>112</cp:revision>
  <dcterms:created xsi:type="dcterms:W3CDTF">2021-09-29T06:59:19Z</dcterms:created>
  <dcterms:modified xsi:type="dcterms:W3CDTF">2022-02-07T12:12:20Z</dcterms:modified>
</cp:coreProperties>
</file>